
<file path=[Content_Types].xml><?xml version="1.0" encoding="utf-8"?>
<Types xmlns="http://schemas.openxmlformats.org/package/2006/content-types">
  <Override PartName="/_rels/.rels" ContentType="application/vnd.openxmlformats-package.relationships+xml"/>
  <Override PartName="/ppt/notesSlides/notesSlide3.xml" ContentType="application/vnd.openxmlformats-officedocument.presentationml.notesSlide+xml"/>
  <Override PartName="/ppt/notesSlides/_rels/notesSlide3.xml.rels" ContentType="application/vnd.openxmlformats-package.relationships+xml"/>
  <Override PartName="/ppt/_rels/presentation.xml.rels" ContentType="application/vnd.openxmlformats-package.relationships+xml"/>
  <Override PartName="/ppt/media/image7.jpeg" ContentType="image/jpeg"/>
  <Override PartName="/ppt/media/image20.jpeg" ContentType="image/jpeg"/>
  <Override PartName="/ppt/media/image9.jpeg" ContentType="image/jpeg"/>
  <Override PartName="/ppt/media/image11.jpeg" ContentType="image/jpeg"/>
  <Override PartName="/ppt/media/image22.jpeg" ContentType="image/jpeg"/>
  <Override PartName="/ppt/media/image23.gif" ContentType="image/gif"/>
  <Override PartName="/ppt/media/image24.jpeg" ContentType="image/jpeg"/>
  <Override PartName="/ppt/media/image13.jpeg" ContentType="image/jpeg"/>
  <Override PartName="/ppt/media/image25.gif" ContentType="image/gif"/>
  <Override PartName="/ppt/media/image2.jpeg" ContentType="image/jpeg"/>
  <Override PartName="/ppt/media/image30.jpeg" ContentType="image/jpeg"/>
  <Override PartName="/ppt/media/image26.jpeg" ContentType="image/jpeg"/>
  <Override PartName="/ppt/media/image4.jpeg" ContentType="image/jpeg"/>
  <Override PartName="/ppt/media/image32.jpeg" ContentType="image/jpeg"/>
  <Override PartName="/ppt/media/image17.jpeg" ContentType="image/jpeg"/>
  <Override PartName="/ppt/media/image28.jpeg" ContentType="image/jpeg"/>
  <Override PartName="/ppt/media/image6.jpeg" ContentType="image/jpeg"/>
  <Override PartName="/ppt/media/image19.jpeg" ContentType="image/jpeg"/>
  <Override PartName="/ppt/media/image8.jpeg" ContentType="image/jpeg"/>
  <Override PartName="/ppt/media/image10.jpeg" ContentType="image/jpeg"/>
  <Override PartName="/ppt/media/image21.jpeg" ContentType="image/jpeg"/>
  <Override PartName="/ppt/media/image12.jpeg" ContentType="image/jpeg"/>
  <Override PartName="/ppt/media/image15.gif" ContentType="image/gif"/>
  <Override PartName="/ppt/media/image1.jpeg" ContentType="image/jpeg"/>
  <Override PartName="/ppt/media/image14.jpeg" ContentType="image/jpeg"/>
  <Override PartName="/ppt/media/image3.jpeg" ContentType="image/jpeg"/>
  <Override PartName="/ppt/media/image31.jpeg" ContentType="image/jpeg"/>
  <Override PartName="/ppt/media/image16.jpeg" ContentType="image/jpeg"/>
  <Override PartName="/ppt/media/image27.jpeg" ContentType="image/jpeg"/>
  <Override PartName="/ppt/media/image5.jpeg" ContentType="image/jpeg"/>
  <Override PartName="/ppt/media/image33.jpeg" ContentType="image/jpeg"/>
  <Override PartName="/ppt/media/image29.jpeg" ContentType="image/jpeg"/>
  <Override PartName="/ppt/media/image18.jpeg" ContentType="image/jpeg"/>
  <Override PartName="/ppt/slideLayouts/slideLayout6.xml" ContentType="application/vnd.openxmlformats-officedocument.presentationml.slideLayout+xml"/>
  <Override PartName="/ppt/slideLayouts/slideLayout1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_rels/slideLayout10.xml.rels" ContentType="application/vnd.openxmlformats-package.relationships+xml"/>
  <Override PartName="/ppt/slideLayouts/_rels/slideLayout2.xml.rels" ContentType="application/vnd.openxmlformats-package.relationships+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8.xml.rels" ContentType="application/vnd.openxmlformats-package.relationships+xml"/>
  <Override PartName="/ppt/slideLayouts/_rels/slideLayout7.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11.xml.rels" ContentType="application/vnd.openxmlformats-package.relationships+xml"/>
  <Override PartName="/ppt/slideLayouts/_rels/slideLayout3.xml.rels" ContentType="application/vnd.openxmlformats-package.relationships+xml"/>
  <Override PartName="/ppt/slideLayouts/slideLayout4.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notesMasters/_rels/notesMaster1.xml.rels" ContentType="application/vnd.openxmlformats-package.relationships+xml"/>
  <Override PartName="/ppt/notesMasters/notesMaster1.xml" ContentType="application/vnd.openxmlformats-officedocument.presentationml.notesMaster+xml"/>
  <Override PartName="/ppt/presentation.xml" ContentType="application/vnd.openxmlformats-officedocument.presentationml.presentation.main+xml"/>
  <Override PartName="/ppt/slides/slide2.xml" ContentType="application/vnd.openxmlformats-officedocument.presentationml.slide+xml"/>
  <Override PartName="/ppt/slides/slide24.xml" ContentType="application/vnd.openxmlformats-officedocument.presentationml.slide+xml"/>
  <Override PartName="/ppt/slides/slide20.xml" ContentType="application/vnd.openxmlformats-officedocument.presentationml.slide+xml"/>
  <Override PartName="/ppt/slides/slide18.xml" ContentType="application/vnd.openxmlformats-officedocument.presentationml.slide+xml"/>
  <Override PartName="/ppt/slides/slide14.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3.xml" ContentType="application/vnd.openxmlformats-officedocument.presentationml.slide+xml"/>
  <Override PartName="/ppt/slides/slide25.xml" ContentType="application/vnd.openxmlformats-officedocument.presentationml.slide+xml"/>
  <Override PartName="/ppt/slides/slide21.xml" ContentType="application/vnd.openxmlformats-officedocument.presentationml.slide+xml"/>
  <Override PartName="/ppt/slides/slide19.xml" ContentType="application/vnd.openxmlformats-officedocument.presentationml.slide+xml"/>
  <Override PartName="/ppt/slides/slide15.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4.xml" ContentType="application/vnd.openxmlformats-officedocument.presentationml.slide+xml"/>
  <Override PartName="/ppt/slides/slide26.xml" ContentType="application/vnd.openxmlformats-officedocument.presentationml.slide+xml"/>
  <Override PartName="/ppt/slides/slide22.xml" ContentType="application/vnd.openxmlformats-officedocument.presentationml.slide+xml"/>
  <Override PartName="/ppt/slides/slide16.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27.xml" ContentType="application/vnd.openxmlformats-officedocument.presentationml.slide+xml"/>
  <Override PartName="/ppt/slides/slide23.xml" ContentType="application/vnd.openxmlformats-officedocument.presentationml.slide+xml"/>
  <Override PartName="/ppt/slides/slide17.xml" ContentType="application/vnd.openxmlformats-officedocument.presentationml.slide+xml"/>
  <Override PartName="/ppt/slides/_rels/slide5.xml.rels" ContentType="application/vnd.openxmlformats-package.relationships+xml"/>
  <Override PartName="/ppt/slides/_rels/slide13.xml.rels" ContentType="application/vnd.openxmlformats-package.relationships+xml"/>
  <Override PartName="/ppt/slides/_rels/slide17.xml.rels" ContentType="application/vnd.openxmlformats-package.relationships+xml"/>
  <Override PartName="/ppt/slides/_rels/slide4.xml.rels" ContentType="application/vnd.openxmlformats-package.relationships+xml"/>
  <Override PartName="/ppt/slides/_rels/slide12.xml.rels" ContentType="application/vnd.openxmlformats-package.relationships+xml"/>
  <Override PartName="/ppt/slides/_rels/slide16.xml.rels" ContentType="application/vnd.openxmlformats-package.relationships+xml"/>
  <Override PartName="/ppt/slides/_rels/slide26.xml.rels" ContentType="application/vnd.openxmlformats-package.relationships+xml"/>
  <Override PartName="/ppt/slides/_rels/slide11.xml.rels" ContentType="application/vnd.openxmlformats-package.relationships+xml"/>
  <Override PartName="/ppt/slides/_rels/slide15.xml.rels" ContentType="application/vnd.openxmlformats-package.relationships+xml"/>
  <Override PartName="/ppt/slides/_rels/slide25.xml.rels" ContentType="application/vnd.openxmlformats-package.relationships+xml"/>
  <Override PartName="/ppt/slides/_rels/slide10.xml.rels" ContentType="application/vnd.openxmlformats-package.relationships+xml"/>
  <Override PartName="/ppt/slides/_rels/slide14.xml.rels" ContentType="application/vnd.openxmlformats-package.relationships+xml"/>
  <Override PartName="/ppt/slides/_rels/slide24.xml.rels" ContentType="application/vnd.openxmlformats-package.relationships+xml"/>
  <Override PartName="/ppt/slides/_rels/slide23.xml.rels" ContentType="application/vnd.openxmlformats-package.relationships+xml"/>
  <Override PartName="/ppt/slides/_rels/slide27.xml.rels" ContentType="application/vnd.openxmlformats-package.relationships+xml"/>
  <Override PartName="/ppt/slides/_rels/slide9.xml.rels" ContentType="application/vnd.openxmlformats-package.relationships+xml"/>
  <Override PartName="/ppt/slides/_rels/slide22.xml.rels" ContentType="application/vnd.openxmlformats-package.relationships+xml"/>
  <Override PartName="/ppt/slides/_rels/slide8.xml.rels" ContentType="application/vnd.openxmlformats-package.relationships+xml"/>
  <Override PartName="/ppt/slides/_rels/slide21.xml.rels" ContentType="application/vnd.openxmlformats-package.relationships+xml"/>
  <Override PartName="/ppt/slides/_rels/slide3.xml.rels" ContentType="application/vnd.openxmlformats-package.relationships+xml"/>
  <Override PartName="/ppt/slides/_rels/slide7.xml.rels" ContentType="application/vnd.openxmlformats-package.relationships+xml"/>
  <Override PartName="/ppt/slides/_rels/slide20.xml.rels" ContentType="application/vnd.openxmlformats-package.relationships+xml"/>
  <Override PartName="/ppt/slides/_rels/slide19.xml.rels" ContentType="application/vnd.openxmlformats-package.relationships+xml"/>
  <Override PartName="/ppt/slides/_rels/slide2.xml.rels" ContentType="application/vnd.openxmlformats-package.relationships+xml"/>
  <Override PartName="/ppt/slides/_rels/slide6.xml.rels" ContentType="application/vnd.openxmlformats-package.relationships+xml"/>
  <Override PartName="/ppt/slides/_rels/slide18.xml.rels" ContentType="application/vnd.openxmlformats-package.relationships+xml"/>
  <Override PartName="/ppt/slides/_rels/slide1.xml.rels" ContentType="application/vnd.openxmlformats-package.relationships+xml"/>
  <Override PartName="/ppt/slides/slide13.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Lst>
  <p:notesMasterIdLst>
    <p:notesMasterId r:id="rId3"/>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Lst>
  <p:sldSz cx="12192000"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notesMaster" Target="notesMasters/notesMaster1.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30" Type="http://schemas.openxmlformats.org/officeDocument/2006/relationships/slide" Target="slides/slide27.xml"/>
</Relationships>
</file>

<file path=ppt/notesMasters/_rels/notesMaster1.xml.rels><?xml version="1.0" encoding="UTF-8"?>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7" name="PlaceHolder 1"/>
          <p:cNvSpPr>
            <a:spLocks noGrp="1"/>
          </p:cNvSpPr>
          <p:nvPr>
            <p:ph type="body"/>
          </p:nvPr>
        </p:nvSpPr>
        <p:spPr>
          <a:xfrm>
            <a:off x="756000" y="5078520"/>
            <a:ext cx="6047640" cy="4811040"/>
          </a:xfrm>
          <a:prstGeom prst="rect">
            <a:avLst/>
          </a:prstGeom>
        </p:spPr>
        <p:txBody>
          <a:bodyPr bIns="0" lIns="0" rIns="0" tIns="0" wrap="none"/>
          <a:p>
            <a:r>
              <a:rPr lang="pt-BR"/>
              <a:t>Clique para editar o formato de notas</a:t>
            </a:r>
            <a:endParaRPr/>
          </a:p>
        </p:txBody>
      </p:sp>
      <p:sp>
        <p:nvSpPr>
          <p:cNvPr id="38" name="PlaceHolder 2"/>
          <p:cNvSpPr>
            <a:spLocks noGrp="1"/>
          </p:cNvSpPr>
          <p:nvPr>
            <p:ph type="hdr"/>
          </p:nvPr>
        </p:nvSpPr>
        <p:spPr>
          <a:xfrm>
            <a:off x="0" y="0"/>
            <a:ext cx="3280680" cy="534240"/>
          </a:xfrm>
          <a:prstGeom prst="rect">
            <a:avLst/>
          </a:prstGeom>
        </p:spPr>
        <p:txBody>
          <a:bodyPr bIns="0" lIns="0" rIns="0" tIns="0" wrap="none"/>
          <a:p>
            <a:r>
              <a:rPr lang="pt-BR"/>
              <a:t>&lt;cabeçalho&gt;</a:t>
            </a:r>
            <a:endParaRPr/>
          </a:p>
        </p:txBody>
      </p:sp>
      <p:sp>
        <p:nvSpPr>
          <p:cNvPr id="39" name="PlaceHolder 3"/>
          <p:cNvSpPr>
            <a:spLocks noGrp="1"/>
          </p:cNvSpPr>
          <p:nvPr>
            <p:ph type="dt"/>
          </p:nvPr>
        </p:nvSpPr>
        <p:spPr>
          <a:xfrm>
            <a:off x="4278960" y="0"/>
            <a:ext cx="3280680" cy="534240"/>
          </a:xfrm>
          <a:prstGeom prst="rect">
            <a:avLst/>
          </a:prstGeom>
        </p:spPr>
        <p:txBody>
          <a:bodyPr bIns="0" lIns="0" rIns="0" tIns="0" wrap="none"/>
          <a:p>
            <a:pPr algn="r"/>
            <a:r>
              <a:rPr lang="pt-BR"/>
              <a:t>&lt;data/hora&gt;</a:t>
            </a:r>
            <a:endParaRPr/>
          </a:p>
        </p:txBody>
      </p:sp>
      <p:sp>
        <p:nvSpPr>
          <p:cNvPr id="40" name="PlaceHolder 4"/>
          <p:cNvSpPr>
            <a:spLocks noGrp="1"/>
          </p:cNvSpPr>
          <p:nvPr>
            <p:ph type="ftr"/>
          </p:nvPr>
        </p:nvSpPr>
        <p:spPr>
          <a:xfrm>
            <a:off x="0" y="10157400"/>
            <a:ext cx="3280680" cy="534240"/>
          </a:xfrm>
          <a:prstGeom prst="rect">
            <a:avLst/>
          </a:prstGeom>
        </p:spPr>
        <p:txBody>
          <a:bodyPr anchor="b" bIns="0" lIns="0" rIns="0" tIns="0" wrap="none"/>
          <a:p>
            <a:r>
              <a:rPr lang="pt-BR"/>
              <a:t>&lt;rodapé&gt;</a:t>
            </a:r>
            <a:endParaRPr/>
          </a:p>
        </p:txBody>
      </p:sp>
      <p:sp>
        <p:nvSpPr>
          <p:cNvPr id="41" name="PlaceHolder 5"/>
          <p:cNvSpPr>
            <a:spLocks noGrp="1"/>
          </p:cNvSpPr>
          <p:nvPr>
            <p:ph type="sldNum"/>
          </p:nvPr>
        </p:nvSpPr>
        <p:spPr>
          <a:xfrm>
            <a:off x="4278960" y="10157400"/>
            <a:ext cx="3280680" cy="534240"/>
          </a:xfrm>
          <a:prstGeom prst="rect">
            <a:avLst/>
          </a:prstGeom>
        </p:spPr>
        <p:txBody>
          <a:bodyPr anchor="b" bIns="0" lIns="0" rIns="0" tIns="0" wrap="none"/>
          <a:p>
            <a:pPr algn="r"/>
            <a:fld id="{B1712131-3111-41D1-B171-D141C1C18161}" type="slidenum">
              <a:rPr lang="pt-BR"/>
              <a:t>&lt;número&gt;</a:t>
            </a:fld>
            <a:endParaRPr/>
          </a:p>
        </p:txBody>
      </p:sp>
    </p:spTree>
  </p:cSld>
  <p:clrMap accent1="accent1" accent2="accent2" accent3="accent3" accent4="accent4" accent5="accent5" accent6="accent6" bg1="lt1" bg2="lt2" folHlink="folHlink" hlink="hlink" tx1="dk1" tx2="dk2"/>
</p:notesMaster>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notesSlide3.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87" name="PlaceHolder 1"/>
          <p:cNvSpPr>
            <a:spLocks noGrp="1"/>
          </p:cNvSpPr>
          <p:nvPr>
            <p:ph type="body"/>
          </p:nvPr>
        </p:nvSpPr>
        <p:spPr>
          <a:xfrm>
            <a:off x="0" y="0"/>
            <a:ext cx="-11796840" cy="-11796840"/>
          </a:xfrm>
          <a:prstGeom prst="rect">
            <a:avLst/>
          </a:prstGeom>
        </p:spPr>
        <p:txBody>
          <a:bodyPr bIns="45000" lIns="90000" rIns="90000" tIns="45000"/>
          <a:p>
            <a:endParaRPr/>
          </a:p>
        </p:txBody>
      </p:sp>
      <p:sp>
        <p:nvSpPr>
          <p:cNvPr id="188" name="TextShape 2"/>
          <p:cNvSpPr txBox="1"/>
          <p:nvPr/>
        </p:nvSpPr>
        <p:spPr>
          <a:xfrm>
            <a:off x="0" y="0"/>
            <a:ext cx="-11796840" cy="-11796840"/>
          </a:xfrm>
          <a:prstGeom prst="rect">
            <a:avLst/>
          </a:prstGeom>
        </p:spPr>
        <p:txBody>
          <a:bodyPr bIns="45000" lIns="90000" rIns="90000" tIns="45000"/>
          <a:p>
            <a:pPr>
              <a:lnSpc>
                <a:spcPct val="100000"/>
              </a:lnSpc>
            </a:pPr>
            <a:fld id="{A191D101-7121-41D1-B151-21F181719131}" type="slidenum">
              <a:rPr lang="pt-BR">
                <a:solidFill>
                  <a:srgbClr val="000000"/>
                </a:solidFill>
                <a:latin typeface="+mn-lt"/>
                <a:ea typeface="+mn-ea"/>
              </a:rPr>
              <a:t>&lt;número&gt;</a:t>
            </a:fld>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523880" y="1122480"/>
            <a:ext cx="9143640" cy="2387520"/>
          </a:xfrm>
          <a:prstGeom prst="rect">
            <a:avLst/>
          </a:prstGeom>
        </p:spPr>
        <p:txBody>
          <a:bodyPr anchor="ctr" bIns="0" lIns="0" rIns="0" tIns="0" wrap="none"/>
          <a:p>
            <a:endParaRPr/>
          </a:p>
        </p:txBody>
      </p:sp>
      <p:sp>
        <p:nvSpPr>
          <p:cNvPr id="27" name="PlaceHolder 2"/>
          <p:cNvSpPr>
            <a:spLocks noGrp="1"/>
          </p:cNvSpPr>
          <p:nvPr>
            <p:ph type="body"/>
          </p:nvPr>
        </p:nvSpPr>
        <p:spPr>
          <a:xfrm>
            <a:off x="609480" y="1604520"/>
            <a:ext cx="10728360" cy="1896840"/>
          </a:xfrm>
          <a:prstGeom prst="rect">
            <a:avLst/>
          </a:prstGeom>
        </p:spPr>
        <p:txBody>
          <a:bodyPr bIns="0" lIns="0" rIns="0" tIns="0" wrap="none"/>
          <a:p>
            <a:endParaRPr/>
          </a:p>
        </p:txBody>
      </p:sp>
      <p:sp>
        <p:nvSpPr>
          <p:cNvPr id="28" name="PlaceHolder 3"/>
          <p:cNvSpPr>
            <a:spLocks noGrp="1"/>
          </p:cNvSpPr>
          <p:nvPr>
            <p:ph type="body"/>
          </p:nvPr>
        </p:nvSpPr>
        <p:spPr>
          <a:xfrm>
            <a:off x="609480" y="3681720"/>
            <a:ext cx="10728360" cy="1896840"/>
          </a:xfrm>
          <a:prstGeom prst="rect">
            <a:avLst/>
          </a:prstGeom>
        </p:spPr>
        <p:txBody>
          <a:bodyPr bIns="0" lIns="0" rIns="0" tIns="0" wrap="none"/>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1523880" y="1122480"/>
            <a:ext cx="9143640" cy="2387520"/>
          </a:xfrm>
          <a:prstGeom prst="rect">
            <a:avLst/>
          </a:prstGeom>
        </p:spPr>
        <p:txBody>
          <a:bodyPr anchor="ctr" bIns="0" lIns="0" rIns="0" tIns="0" wrap="none"/>
          <a:p>
            <a:endParaRPr/>
          </a:p>
        </p:txBody>
      </p:sp>
      <p:sp>
        <p:nvSpPr>
          <p:cNvPr id="30" name="PlaceHolder 2"/>
          <p:cNvSpPr>
            <a:spLocks noGrp="1"/>
          </p:cNvSpPr>
          <p:nvPr>
            <p:ph type="body"/>
          </p:nvPr>
        </p:nvSpPr>
        <p:spPr>
          <a:xfrm>
            <a:off x="609480" y="1604520"/>
            <a:ext cx="5235120" cy="1896840"/>
          </a:xfrm>
          <a:prstGeom prst="rect">
            <a:avLst/>
          </a:prstGeom>
        </p:spPr>
        <p:txBody>
          <a:bodyPr bIns="0" lIns="0" rIns="0" tIns="0" wrap="none"/>
          <a:p>
            <a:endParaRPr/>
          </a:p>
        </p:txBody>
      </p:sp>
      <p:sp>
        <p:nvSpPr>
          <p:cNvPr id="31" name="PlaceHolder 3"/>
          <p:cNvSpPr>
            <a:spLocks noGrp="1"/>
          </p:cNvSpPr>
          <p:nvPr>
            <p:ph type="body"/>
          </p:nvPr>
        </p:nvSpPr>
        <p:spPr>
          <a:xfrm>
            <a:off x="6106680" y="1604520"/>
            <a:ext cx="5235120" cy="1896840"/>
          </a:xfrm>
          <a:prstGeom prst="rect">
            <a:avLst/>
          </a:prstGeom>
        </p:spPr>
        <p:txBody>
          <a:bodyPr bIns="0" lIns="0" rIns="0" tIns="0" wrap="none"/>
          <a:p>
            <a:endParaRPr/>
          </a:p>
        </p:txBody>
      </p:sp>
      <p:sp>
        <p:nvSpPr>
          <p:cNvPr id="32" name="PlaceHolder 4"/>
          <p:cNvSpPr>
            <a:spLocks noGrp="1"/>
          </p:cNvSpPr>
          <p:nvPr>
            <p:ph type="body"/>
          </p:nvPr>
        </p:nvSpPr>
        <p:spPr>
          <a:xfrm>
            <a:off x="6106680" y="3681720"/>
            <a:ext cx="5235120" cy="1896840"/>
          </a:xfrm>
          <a:prstGeom prst="rect">
            <a:avLst/>
          </a:prstGeom>
        </p:spPr>
        <p:txBody>
          <a:bodyPr bIns="0" lIns="0" rIns="0" tIns="0" wrap="none"/>
          <a:p>
            <a:endParaRPr/>
          </a:p>
        </p:txBody>
      </p:sp>
      <p:sp>
        <p:nvSpPr>
          <p:cNvPr id="33" name="PlaceHolder 5"/>
          <p:cNvSpPr>
            <a:spLocks noGrp="1"/>
          </p:cNvSpPr>
          <p:nvPr>
            <p:ph type="body"/>
          </p:nvPr>
        </p:nvSpPr>
        <p:spPr>
          <a:xfrm>
            <a:off x="609480" y="3681720"/>
            <a:ext cx="5235120" cy="1896840"/>
          </a:xfrm>
          <a:prstGeom prst="rect">
            <a:avLst/>
          </a:prstGeom>
        </p:spPr>
        <p:txBody>
          <a:bodyPr bIns="0" lIns="0" rIns="0" tIns="0" wrap="none"/>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1523880" y="1122480"/>
            <a:ext cx="9143640" cy="2387520"/>
          </a:xfrm>
          <a:prstGeom prst="rect">
            <a:avLst/>
          </a:prstGeom>
        </p:spPr>
        <p:txBody>
          <a:bodyPr anchor="ctr" bIns="0" lIns="0" rIns="0" tIns="0" wrap="none"/>
          <a:p>
            <a:endParaRPr/>
          </a:p>
        </p:txBody>
      </p:sp>
      <p:sp>
        <p:nvSpPr>
          <p:cNvPr id="35" name="PlaceHolder 2"/>
          <p:cNvSpPr>
            <a:spLocks noGrp="1"/>
          </p:cNvSpPr>
          <p:nvPr>
            <p:ph type="body"/>
          </p:nvPr>
        </p:nvSpPr>
        <p:spPr>
          <a:xfrm>
            <a:off x="609480" y="1604520"/>
            <a:ext cx="5235120" cy="1896840"/>
          </a:xfrm>
          <a:prstGeom prst="rect">
            <a:avLst/>
          </a:prstGeom>
        </p:spPr>
        <p:txBody>
          <a:bodyPr bIns="0" lIns="0" rIns="0" tIns="0" wrap="none"/>
          <a:p>
            <a:endParaRPr/>
          </a:p>
        </p:txBody>
      </p:sp>
      <p:sp>
        <p:nvSpPr>
          <p:cNvPr id="36" name="PlaceHolder 3"/>
          <p:cNvSpPr>
            <a:spLocks noGrp="1"/>
          </p:cNvSpPr>
          <p:nvPr>
            <p:ph type="body"/>
          </p:nvPr>
        </p:nvSpPr>
        <p:spPr>
          <a:xfrm>
            <a:off x="6106680" y="1604520"/>
            <a:ext cx="5235120" cy="1896840"/>
          </a:xfrm>
          <a:prstGeom prst="rect">
            <a:avLst/>
          </a:prstGeom>
        </p:spPr>
        <p:txBody>
          <a:bodyPr bIns="0" lIns="0" rIns="0" tIns="0" wrap="none"/>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1523880" y="1122480"/>
            <a:ext cx="9143640" cy="2387520"/>
          </a:xfrm>
          <a:prstGeom prst="rect">
            <a:avLst/>
          </a:prstGeom>
        </p:spPr>
        <p:txBody>
          <a:bodyPr anchor="ctr" bIns="0" lIns="0" rIns="0" tIns="0" wrap="none"/>
          <a:p>
            <a:endParaRPr/>
          </a:p>
        </p:txBody>
      </p:sp>
      <p:sp>
        <p:nvSpPr>
          <p:cNvPr id="6" name="PlaceHolder 2"/>
          <p:cNvSpPr>
            <a:spLocks noGrp="1"/>
          </p:cNvSpPr>
          <p:nvPr>
            <p:ph type="subTitle"/>
          </p:nvPr>
        </p:nvSpPr>
        <p:spPr>
          <a:xfrm>
            <a:off x="609480" y="1604520"/>
            <a:ext cx="10728360" cy="3977640"/>
          </a:xfrm>
          <a:prstGeom prst="rect">
            <a:avLst/>
          </a:prstGeom>
        </p:spPr>
        <p:txBody>
          <a:bodyPr anchor="ctr" bIns="0" lIns="0" rIns="0" tIns="0" wrap="none"/>
          <a:p>
            <a:pPr algn="ctr"/>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1523880" y="1122480"/>
            <a:ext cx="9143640" cy="2387520"/>
          </a:xfrm>
          <a:prstGeom prst="rect">
            <a:avLst/>
          </a:prstGeom>
        </p:spPr>
        <p:txBody>
          <a:bodyPr anchor="ctr" bIns="0" lIns="0" rIns="0" tIns="0" wrap="none"/>
          <a:p>
            <a:endParaRPr/>
          </a:p>
        </p:txBody>
      </p:sp>
      <p:sp>
        <p:nvSpPr>
          <p:cNvPr id="8" name="PlaceHolder 2"/>
          <p:cNvSpPr>
            <a:spLocks noGrp="1"/>
          </p:cNvSpPr>
          <p:nvPr>
            <p:ph type="body"/>
          </p:nvPr>
        </p:nvSpPr>
        <p:spPr>
          <a:xfrm>
            <a:off x="609480" y="1604520"/>
            <a:ext cx="10728360" cy="3977280"/>
          </a:xfrm>
          <a:prstGeom prst="rect">
            <a:avLst/>
          </a:prstGeom>
        </p:spPr>
        <p:txBody>
          <a:bodyPr bIns="0" lIns="0" rIns="0" tIns="0" wrap="none"/>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1523880" y="1122480"/>
            <a:ext cx="9143640" cy="2387520"/>
          </a:xfrm>
          <a:prstGeom prst="rect">
            <a:avLst/>
          </a:prstGeom>
        </p:spPr>
        <p:txBody>
          <a:bodyPr anchor="ctr" bIns="0" lIns="0" rIns="0" tIns="0" wrap="none"/>
          <a:p>
            <a:endParaRPr/>
          </a:p>
        </p:txBody>
      </p:sp>
      <p:sp>
        <p:nvSpPr>
          <p:cNvPr id="10" name="PlaceHolder 2"/>
          <p:cNvSpPr>
            <a:spLocks noGrp="1"/>
          </p:cNvSpPr>
          <p:nvPr>
            <p:ph type="body"/>
          </p:nvPr>
        </p:nvSpPr>
        <p:spPr>
          <a:xfrm>
            <a:off x="609480" y="1604520"/>
            <a:ext cx="5235120" cy="3977280"/>
          </a:xfrm>
          <a:prstGeom prst="rect">
            <a:avLst/>
          </a:prstGeom>
        </p:spPr>
        <p:txBody>
          <a:bodyPr bIns="0" lIns="0" rIns="0" tIns="0" wrap="none"/>
          <a:p>
            <a:endParaRPr/>
          </a:p>
        </p:txBody>
      </p:sp>
      <p:sp>
        <p:nvSpPr>
          <p:cNvPr id="11" name="PlaceHolder 3"/>
          <p:cNvSpPr>
            <a:spLocks noGrp="1"/>
          </p:cNvSpPr>
          <p:nvPr>
            <p:ph type="body"/>
          </p:nvPr>
        </p:nvSpPr>
        <p:spPr>
          <a:xfrm>
            <a:off x="6106680" y="1604520"/>
            <a:ext cx="5235120" cy="3977280"/>
          </a:xfrm>
          <a:prstGeom prst="rect">
            <a:avLst/>
          </a:prstGeom>
        </p:spPr>
        <p:txBody>
          <a:bodyPr bIns="0" lIns="0" rIns="0" tIns="0" wrap="none"/>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1523880" y="1122480"/>
            <a:ext cx="9143640" cy="2387520"/>
          </a:xfrm>
          <a:prstGeom prst="rect">
            <a:avLst/>
          </a:prstGeom>
        </p:spPr>
        <p:txBody>
          <a:bodyPr anchor="ctr" bIns="0" lIns="0" rIns="0" tIns="0" wrap="none"/>
          <a:p>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1523880" y="1122480"/>
            <a:ext cx="9143640" cy="4459320"/>
          </a:xfrm>
          <a:prstGeom prst="rect">
            <a:avLst/>
          </a:prstGeom>
        </p:spPr>
        <p:txBody>
          <a:bodyPr anchor="ctr" bIns="0" lIns="0" rIns="0" tIns="0" wrap="none"/>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1523880" y="1122480"/>
            <a:ext cx="9143640" cy="2387520"/>
          </a:xfrm>
          <a:prstGeom prst="rect">
            <a:avLst/>
          </a:prstGeom>
        </p:spPr>
        <p:txBody>
          <a:bodyPr anchor="ctr" bIns="0" lIns="0" rIns="0" tIns="0" wrap="none"/>
          <a:p>
            <a:endParaRPr/>
          </a:p>
        </p:txBody>
      </p:sp>
      <p:sp>
        <p:nvSpPr>
          <p:cNvPr id="15" name="PlaceHolder 2"/>
          <p:cNvSpPr>
            <a:spLocks noGrp="1"/>
          </p:cNvSpPr>
          <p:nvPr>
            <p:ph type="body"/>
          </p:nvPr>
        </p:nvSpPr>
        <p:spPr>
          <a:xfrm>
            <a:off x="609480" y="1604520"/>
            <a:ext cx="5235120" cy="1896840"/>
          </a:xfrm>
          <a:prstGeom prst="rect">
            <a:avLst/>
          </a:prstGeom>
        </p:spPr>
        <p:txBody>
          <a:bodyPr bIns="0" lIns="0" rIns="0" tIns="0" wrap="none"/>
          <a:p>
            <a:endParaRPr/>
          </a:p>
        </p:txBody>
      </p:sp>
      <p:sp>
        <p:nvSpPr>
          <p:cNvPr id="16" name="PlaceHolder 3"/>
          <p:cNvSpPr>
            <a:spLocks noGrp="1"/>
          </p:cNvSpPr>
          <p:nvPr>
            <p:ph type="body"/>
          </p:nvPr>
        </p:nvSpPr>
        <p:spPr>
          <a:xfrm>
            <a:off x="609480" y="3681720"/>
            <a:ext cx="5235120" cy="1896840"/>
          </a:xfrm>
          <a:prstGeom prst="rect">
            <a:avLst/>
          </a:prstGeom>
        </p:spPr>
        <p:txBody>
          <a:bodyPr bIns="0" lIns="0" rIns="0" tIns="0" wrap="none"/>
          <a:p>
            <a:endParaRPr/>
          </a:p>
        </p:txBody>
      </p:sp>
      <p:sp>
        <p:nvSpPr>
          <p:cNvPr id="17" name="PlaceHolder 4"/>
          <p:cNvSpPr>
            <a:spLocks noGrp="1"/>
          </p:cNvSpPr>
          <p:nvPr>
            <p:ph type="body"/>
          </p:nvPr>
        </p:nvSpPr>
        <p:spPr>
          <a:xfrm>
            <a:off x="6106680" y="1604520"/>
            <a:ext cx="5235120" cy="3977280"/>
          </a:xfrm>
          <a:prstGeom prst="rect">
            <a:avLst/>
          </a:prstGeom>
        </p:spPr>
        <p:txBody>
          <a:bodyPr bIns="0" lIns="0" rIns="0" tIns="0" wrap="none"/>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1523880" y="1122480"/>
            <a:ext cx="9143640" cy="2387520"/>
          </a:xfrm>
          <a:prstGeom prst="rect">
            <a:avLst/>
          </a:prstGeom>
        </p:spPr>
        <p:txBody>
          <a:bodyPr anchor="ctr" bIns="0" lIns="0" rIns="0" tIns="0" wrap="none"/>
          <a:p>
            <a:endParaRPr/>
          </a:p>
        </p:txBody>
      </p:sp>
      <p:sp>
        <p:nvSpPr>
          <p:cNvPr id="19" name="PlaceHolder 2"/>
          <p:cNvSpPr>
            <a:spLocks noGrp="1"/>
          </p:cNvSpPr>
          <p:nvPr>
            <p:ph type="body"/>
          </p:nvPr>
        </p:nvSpPr>
        <p:spPr>
          <a:xfrm>
            <a:off x="609480" y="1604520"/>
            <a:ext cx="5235120" cy="3977280"/>
          </a:xfrm>
          <a:prstGeom prst="rect">
            <a:avLst/>
          </a:prstGeom>
        </p:spPr>
        <p:txBody>
          <a:bodyPr bIns="0" lIns="0" rIns="0" tIns="0" wrap="none"/>
          <a:p>
            <a:endParaRPr/>
          </a:p>
        </p:txBody>
      </p:sp>
      <p:sp>
        <p:nvSpPr>
          <p:cNvPr id="20" name="PlaceHolder 3"/>
          <p:cNvSpPr>
            <a:spLocks noGrp="1"/>
          </p:cNvSpPr>
          <p:nvPr>
            <p:ph type="body"/>
          </p:nvPr>
        </p:nvSpPr>
        <p:spPr>
          <a:xfrm>
            <a:off x="6106680" y="1604520"/>
            <a:ext cx="5235120" cy="1896840"/>
          </a:xfrm>
          <a:prstGeom prst="rect">
            <a:avLst/>
          </a:prstGeom>
        </p:spPr>
        <p:txBody>
          <a:bodyPr bIns="0" lIns="0" rIns="0" tIns="0" wrap="none"/>
          <a:p>
            <a:endParaRPr/>
          </a:p>
        </p:txBody>
      </p:sp>
      <p:sp>
        <p:nvSpPr>
          <p:cNvPr id="21" name="PlaceHolder 4"/>
          <p:cNvSpPr>
            <a:spLocks noGrp="1"/>
          </p:cNvSpPr>
          <p:nvPr>
            <p:ph type="body"/>
          </p:nvPr>
        </p:nvSpPr>
        <p:spPr>
          <a:xfrm>
            <a:off x="6106680" y="3681720"/>
            <a:ext cx="5235120" cy="1896840"/>
          </a:xfrm>
          <a:prstGeom prst="rect">
            <a:avLst/>
          </a:prstGeom>
        </p:spPr>
        <p:txBody>
          <a:bodyPr bIns="0" lIns="0" rIns="0" tIns="0" wrap="none"/>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1523880" y="1122480"/>
            <a:ext cx="9143640" cy="2387520"/>
          </a:xfrm>
          <a:prstGeom prst="rect">
            <a:avLst/>
          </a:prstGeom>
        </p:spPr>
        <p:txBody>
          <a:bodyPr anchor="ctr" bIns="0" lIns="0" rIns="0" tIns="0" wrap="none"/>
          <a:p>
            <a:endParaRPr/>
          </a:p>
        </p:txBody>
      </p:sp>
      <p:sp>
        <p:nvSpPr>
          <p:cNvPr id="23" name="PlaceHolder 2"/>
          <p:cNvSpPr>
            <a:spLocks noGrp="1"/>
          </p:cNvSpPr>
          <p:nvPr>
            <p:ph type="body"/>
          </p:nvPr>
        </p:nvSpPr>
        <p:spPr>
          <a:xfrm>
            <a:off x="609480" y="1604520"/>
            <a:ext cx="5235120" cy="1896840"/>
          </a:xfrm>
          <a:prstGeom prst="rect">
            <a:avLst/>
          </a:prstGeom>
        </p:spPr>
        <p:txBody>
          <a:bodyPr bIns="0" lIns="0" rIns="0" tIns="0" wrap="none"/>
          <a:p>
            <a:endParaRPr/>
          </a:p>
        </p:txBody>
      </p:sp>
      <p:sp>
        <p:nvSpPr>
          <p:cNvPr id="24" name="PlaceHolder 3"/>
          <p:cNvSpPr>
            <a:spLocks noGrp="1"/>
          </p:cNvSpPr>
          <p:nvPr>
            <p:ph type="body"/>
          </p:nvPr>
        </p:nvSpPr>
        <p:spPr>
          <a:xfrm>
            <a:off x="6106680" y="1604520"/>
            <a:ext cx="5235120" cy="1896840"/>
          </a:xfrm>
          <a:prstGeom prst="rect">
            <a:avLst/>
          </a:prstGeom>
        </p:spPr>
        <p:txBody>
          <a:bodyPr bIns="0" lIns="0" rIns="0" tIns="0" wrap="none"/>
          <a:p>
            <a:endParaRPr/>
          </a:p>
        </p:txBody>
      </p:sp>
      <p:sp>
        <p:nvSpPr>
          <p:cNvPr id="25" name="PlaceHolder 4"/>
          <p:cNvSpPr>
            <a:spLocks noGrp="1"/>
          </p:cNvSpPr>
          <p:nvPr>
            <p:ph type="body"/>
          </p:nvPr>
        </p:nvSpPr>
        <p:spPr>
          <a:xfrm>
            <a:off x="609480" y="3681720"/>
            <a:ext cx="10728000" cy="1896840"/>
          </a:xfrm>
          <a:prstGeom prst="rect">
            <a:avLst/>
          </a:prstGeom>
        </p:spPr>
        <p:txBody>
          <a:bodyPr bIns="0" lIns="0" rIns="0" tIns="0" wrap="none"/>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1523880" y="1122480"/>
            <a:ext cx="9143640" cy="2387160"/>
          </a:xfrm>
          <a:prstGeom prst="rect">
            <a:avLst/>
          </a:prstGeom>
        </p:spPr>
        <p:txBody>
          <a:bodyPr anchor="b"/>
          <a:p>
            <a:pPr>
              <a:lnSpc>
                <a:spcPct val="90000"/>
              </a:lnSpc>
            </a:pPr>
            <a:r>
              <a:rPr lang="pt-BR" sz="6000">
                <a:solidFill>
                  <a:srgbClr val="000000"/>
                </a:solidFill>
                <a:latin typeface="Calibri Light"/>
              </a:rPr>
              <a:t>Clique para editar o formato do texto do títuloClique para editar o título mestre</a:t>
            </a:r>
            <a:endParaRPr/>
          </a:p>
        </p:txBody>
      </p:sp>
      <p:sp>
        <p:nvSpPr>
          <p:cNvPr id="1" name="PlaceHolder 2"/>
          <p:cNvSpPr>
            <a:spLocks noGrp="1"/>
          </p:cNvSpPr>
          <p:nvPr>
            <p:ph type="dt"/>
          </p:nvPr>
        </p:nvSpPr>
        <p:spPr>
          <a:xfrm>
            <a:off x="0" y="0"/>
            <a:ext cx="-11796840" cy="-11796840"/>
          </a:xfrm>
          <a:prstGeom prst="rect">
            <a:avLst/>
          </a:prstGeom>
        </p:spPr>
        <p:txBody>
          <a:bodyPr bIns="45000" lIns="90000" rIns="90000" tIns="45000"/>
          <a:p>
            <a:pPr>
              <a:lnSpc>
                <a:spcPct val="100000"/>
              </a:lnSpc>
            </a:pPr>
            <a:r>
              <a:rPr lang="pt-BR">
                <a:solidFill>
                  <a:srgbClr val="000000"/>
                </a:solidFill>
                <a:latin typeface="Calibri"/>
              </a:rPr>
              <a:t>17/09/13</a:t>
            </a:r>
            <a:endParaRPr/>
          </a:p>
        </p:txBody>
      </p:sp>
      <p:sp>
        <p:nvSpPr>
          <p:cNvPr id="2" name="PlaceHolder 3"/>
          <p:cNvSpPr>
            <a:spLocks noGrp="1"/>
          </p:cNvSpPr>
          <p:nvPr>
            <p:ph type="ftr"/>
          </p:nvPr>
        </p:nvSpPr>
        <p:spPr>
          <a:xfrm>
            <a:off x="0" y="0"/>
            <a:ext cx="-11796840" cy="-11796840"/>
          </a:xfrm>
          <a:prstGeom prst="rect">
            <a:avLst/>
          </a:prstGeom>
        </p:spPr>
        <p:txBody>
          <a:bodyPr bIns="45000" lIns="90000" rIns="90000" tIns="45000"/>
          <a:p>
            <a:endParaRPr/>
          </a:p>
        </p:txBody>
      </p:sp>
      <p:sp>
        <p:nvSpPr>
          <p:cNvPr id="3" name="PlaceHolder 4"/>
          <p:cNvSpPr>
            <a:spLocks noGrp="1"/>
          </p:cNvSpPr>
          <p:nvPr>
            <p:ph type="sldNum"/>
          </p:nvPr>
        </p:nvSpPr>
        <p:spPr>
          <a:xfrm>
            <a:off x="0" y="0"/>
            <a:ext cx="-11796840" cy="-11796840"/>
          </a:xfrm>
          <a:prstGeom prst="rect">
            <a:avLst/>
          </a:prstGeom>
        </p:spPr>
        <p:txBody>
          <a:bodyPr bIns="45000" lIns="90000" rIns="90000" tIns="45000"/>
          <a:p>
            <a:pPr>
              <a:lnSpc>
                <a:spcPct val="100000"/>
              </a:lnSpc>
            </a:pPr>
            <a:fld id="{2131E1C1-7141-41F1-9161-C1F141C171B1}" type="slidenum">
              <a:rPr lang="pt-BR">
                <a:solidFill>
                  <a:srgbClr val="000000"/>
                </a:solidFill>
                <a:latin typeface="Calibri"/>
              </a:rPr>
              <a:t>&lt;número&gt;</a:t>
            </a:fld>
            <a:endParaRPr/>
          </a:p>
        </p:txBody>
      </p:sp>
      <p:sp>
        <p:nvSpPr>
          <p:cNvPr id="4" name="PlaceHolder 5"/>
          <p:cNvSpPr>
            <a:spLocks noGrp="1"/>
          </p:cNvSpPr>
          <p:nvPr>
            <p:ph type="body"/>
          </p:nvPr>
        </p:nvSpPr>
        <p:spPr>
          <a:xfrm>
            <a:off x="609480" y="1604520"/>
            <a:ext cx="10728360" cy="3977280"/>
          </a:xfrm>
          <a:prstGeom prst="rect">
            <a:avLst/>
          </a:prstGeom>
        </p:spPr>
        <p:txBody>
          <a:bodyPr bIns="0" lIns="0" rIns="0" tIns="0" wrap="none"/>
          <a:p>
            <a:pPr>
              <a:buSzPct val="45000"/>
              <a:buFont typeface="StarSymbol"/>
              <a:buChar char=""/>
            </a:pPr>
            <a:r>
              <a:rPr lang="pt-BR"/>
              <a:t>Clique para editar o formato do texto da estrutura de tópicos</a:t>
            </a:r>
            <a:endParaRPr/>
          </a:p>
          <a:p>
            <a:pPr lvl="1">
              <a:buSzPct val="75000"/>
              <a:buFont typeface="StarSymbol"/>
              <a:buChar char=""/>
            </a:pPr>
            <a:r>
              <a:rPr lang="pt-BR"/>
              <a:t>2.º Nível da estrutura de tópicos</a:t>
            </a:r>
            <a:endParaRPr/>
          </a:p>
          <a:p>
            <a:pPr lvl="2">
              <a:buSzPct val="45000"/>
              <a:buFont typeface="StarSymbol"/>
              <a:buChar char=""/>
            </a:pPr>
            <a:r>
              <a:rPr lang="pt-BR"/>
              <a:t>3.º Nível da estrutura de tópicos</a:t>
            </a:r>
            <a:endParaRPr/>
          </a:p>
          <a:p>
            <a:pPr lvl="3">
              <a:buSzPct val="75000"/>
              <a:buFont typeface="StarSymbol"/>
              <a:buChar char=""/>
            </a:pPr>
            <a:r>
              <a:rPr lang="pt-BR"/>
              <a:t>4.º Nível da estrutura de tópicos</a:t>
            </a:r>
            <a:endParaRPr/>
          </a:p>
          <a:p>
            <a:pPr lvl="4">
              <a:buSzPct val="45000"/>
              <a:buFont typeface="StarSymbol"/>
              <a:buChar char=""/>
            </a:pPr>
            <a:r>
              <a:rPr lang="pt-BR"/>
              <a:t>5.º Nível da estrutura de tópicos</a:t>
            </a:r>
            <a:endParaRPr/>
          </a:p>
          <a:p>
            <a:pPr lvl="5">
              <a:buSzPct val="45000"/>
              <a:buFont typeface="StarSymbol"/>
              <a:buChar char=""/>
            </a:pPr>
            <a:r>
              <a:rPr lang="pt-BR"/>
              <a:t>6.º Nível da estrutura de tópicos</a:t>
            </a:r>
            <a:endParaRPr/>
          </a:p>
          <a:p>
            <a:pPr lvl="6">
              <a:buSzPct val="45000"/>
              <a:buFont typeface="StarSymbol"/>
              <a:buChar char=""/>
            </a:pPr>
            <a:r>
              <a:rPr lang="pt-BR"/>
              <a:t>7.º Nível da estrutura de tópicos</a:t>
            </a:r>
            <a:endParaRPr/>
          </a:p>
        </p:txBody>
      </p:sp>
    </p:spTree>
  </p:cSld>
  <p:clrMap accent1="accent1" accent2="accent2" accent3="accent3" accent4="accent4" accent5="accent5" accent6="accent6" bg1="lt1" bg2="lt2" folHlink="folHlink" hlink="hlink" tx1="dk1" tx2="dk2"/>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image" Target="../media/image11.jpeg"/><Relationship Id="rId2" Type="http://schemas.openxmlformats.org/officeDocument/2006/relationships/slideLayout" Target="../slideLayouts/slideLayout2.xml"/>
</Relationships>
</file>

<file path=ppt/slides/_rels/slide11.xml.rels><?xml version="1.0" encoding="UTF-8"?>
<Relationships xmlns="http://schemas.openxmlformats.org/package/2006/relationships"><Relationship Id="rId1" Type="http://schemas.openxmlformats.org/officeDocument/2006/relationships/image" Target="../media/image12.jpeg"/><Relationship Id="rId2" Type="http://schemas.openxmlformats.org/officeDocument/2006/relationships/slideLayout" Target="../slideLayouts/slideLayout2.xml"/>
</Relationships>
</file>

<file path=ppt/slides/_rels/slide12.xml.rels><?xml version="1.0" encoding="UTF-8"?>
<Relationships xmlns="http://schemas.openxmlformats.org/package/2006/relationships"><Relationship Id="rId1" Type="http://schemas.openxmlformats.org/officeDocument/2006/relationships/image" Target="../media/image13.jpeg"/><Relationship Id="rId2" Type="http://schemas.openxmlformats.org/officeDocument/2006/relationships/slideLayout" Target="../slideLayouts/slideLayout2.xml"/>
</Relationships>
</file>

<file path=ppt/slides/_rels/slide13.xml.rels><?xml version="1.0" encoding="UTF-8"?>
<Relationships xmlns="http://schemas.openxmlformats.org/package/2006/relationships"><Relationship Id="rId1" Type="http://schemas.openxmlformats.org/officeDocument/2006/relationships/image" Target="../media/image14.jpeg"/><Relationship Id="rId2" Type="http://schemas.openxmlformats.org/officeDocument/2006/relationships/image" Target="../media/image15.gif"/><Relationship Id="rId3" Type="http://schemas.openxmlformats.org/officeDocument/2006/relationships/slideLayout" Target="../slideLayouts/slideLayout2.xml"/>
</Relationships>
</file>

<file path=ppt/slides/_rels/slide14.xml.rels><?xml version="1.0" encoding="UTF-8"?>
<Relationships xmlns="http://schemas.openxmlformats.org/package/2006/relationships"><Relationship Id="rId1" Type="http://schemas.openxmlformats.org/officeDocument/2006/relationships/image" Target="../media/image16.jpeg"/><Relationship Id="rId2" Type="http://schemas.openxmlformats.org/officeDocument/2006/relationships/slideLayout" Target="../slideLayouts/slideLayout2.xml"/>
</Relationships>
</file>

<file path=ppt/slides/_rels/slide15.xml.rels><?xml version="1.0" encoding="UTF-8"?>
<Relationships xmlns="http://schemas.openxmlformats.org/package/2006/relationships"><Relationship Id="rId1" Type="http://schemas.openxmlformats.org/officeDocument/2006/relationships/image" Target="../media/image17.jpeg"/><Relationship Id="rId2" Type="http://schemas.openxmlformats.org/officeDocument/2006/relationships/slideLayout" Target="../slideLayouts/slideLayout2.xml"/>
</Relationships>
</file>

<file path=ppt/slides/_rels/slide16.xml.rels><?xml version="1.0" encoding="UTF-8"?>
<Relationships xmlns="http://schemas.openxmlformats.org/package/2006/relationships"><Relationship Id="rId1" Type="http://schemas.openxmlformats.org/officeDocument/2006/relationships/image" Target="../media/image18.jpeg"/><Relationship Id="rId2" Type="http://schemas.openxmlformats.org/officeDocument/2006/relationships/slideLayout" Target="../slideLayouts/slideLayout2.xml"/>
</Relationships>
</file>

<file path=ppt/slides/_rels/slide17.xml.rels><?xml version="1.0" encoding="UTF-8"?>
<Relationships xmlns="http://schemas.openxmlformats.org/package/2006/relationships"><Relationship Id="rId1" Type="http://schemas.openxmlformats.org/officeDocument/2006/relationships/image" Target="../media/image19.jpeg"/><Relationship Id="rId2" Type="http://schemas.openxmlformats.org/officeDocument/2006/relationships/hyperlink" Target="http://www.fiscosoft.com.br/a/64p8/o-simples-nacional-e-o-icms-substituicao-tributaria-jose-nicodemos-de-amorim" TargetMode="External"/><Relationship Id="rId3" Type="http://schemas.openxmlformats.org/officeDocument/2006/relationships/hyperlink" Target="http://www.fiscosoft.com.br/a/64p8/o-simples-nacional-e-o-icms-substituicao-tributaria-jose-nicodemos-de-amorim" TargetMode="External"/><Relationship Id="rId4" Type="http://schemas.openxmlformats.org/officeDocument/2006/relationships/slideLayout" Target="../slideLayouts/slideLayout2.xml"/>
</Relationships>
</file>

<file path=ppt/slides/_rels/slide18.xml.rels><?xml version="1.0" encoding="UTF-8"?>
<Relationships xmlns="http://schemas.openxmlformats.org/package/2006/relationships"><Relationship Id="rId1" Type="http://schemas.openxmlformats.org/officeDocument/2006/relationships/image" Target="../media/image20.jpeg"/><Relationship Id="rId2" Type="http://schemas.openxmlformats.org/officeDocument/2006/relationships/slideLayout" Target="../slideLayouts/slideLayout2.xml"/>
</Relationships>
</file>

<file path=ppt/slides/_rels/slide19.xml.rels><?xml version="1.0" encoding="UTF-8"?>
<Relationships xmlns="http://schemas.openxmlformats.org/package/2006/relationships"><Relationship Id="rId1" Type="http://schemas.openxmlformats.org/officeDocument/2006/relationships/image" Target="../media/image21.jpeg"/><Relationship Id="rId2"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2.xml"/>
</Relationships>
</file>

<file path=ppt/slides/_rels/slide20.xml.rels><?xml version="1.0" encoding="UTF-8"?>
<Relationships xmlns="http://schemas.openxmlformats.org/package/2006/relationships"><Relationship Id="rId1" Type="http://schemas.openxmlformats.org/officeDocument/2006/relationships/image" Target="../media/image22.jpeg"/><Relationship Id="rId2" Type="http://schemas.openxmlformats.org/officeDocument/2006/relationships/image" Target="../media/image23.gif"/><Relationship Id="rId3" Type="http://schemas.openxmlformats.org/officeDocument/2006/relationships/slideLayout" Target="../slideLayouts/slideLayout2.xml"/>
</Relationships>
</file>

<file path=ppt/slides/_rels/slide21.xml.rels><?xml version="1.0" encoding="UTF-8"?>
<Relationships xmlns="http://schemas.openxmlformats.org/package/2006/relationships"><Relationship Id="rId1" Type="http://schemas.openxmlformats.org/officeDocument/2006/relationships/image" Target="../media/image24.jpeg"/><Relationship Id="rId2" Type="http://schemas.openxmlformats.org/officeDocument/2006/relationships/image" Target="../media/image25.gif"/><Relationship Id="rId3" Type="http://schemas.openxmlformats.org/officeDocument/2006/relationships/slideLayout" Target="../slideLayouts/slideLayout2.xml"/>
</Relationships>
</file>

<file path=ppt/slides/_rels/slide22.xml.rels><?xml version="1.0" encoding="UTF-8"?>
<Relationships xmlns="http://schemas.openxmlformats.org/package/2006/relationships"><Relationship Id="rId1" Type="http://schemas.openxmlformats.org/officeDocument/2006/relationships/image" Target="../media/image26.jpeg"/><Relationship Id="rId2" Type="http://schemas.openxmlformats.org/officeDocument/2006/relationships/slideLayout" Target="../slideLayouts/slideLayout2.xml"/>
</Relationships>
</file>

<file path=ppt/slides/_rels/slide23.xml.rels><?xml version="1.0" encoding="UTF-8"?>
<Relationships xmlns="http://schemas.openxmlformats.org/package/2006/relationships"><Relationship Id="rId1" Type="http://schemas.openxmlformats.org/officeDocument/2006/relationships/image" Target="../media/image27.jpeg"/><Relationship Id="rId2" Type="http://schemas.openxmlformats.org/officeDocument/2006/relationships/slideLayout" Target="../slideLayouts/slideLayout2.xml"/>
</Relationships>
</file>

<file path=ppt/slides/_rels/slide24.xml.rels><?xml version="1.0" encoding="UTF-8"?>
<Relationships xmlns="http://schemas.openxmlformats.org/package/2006/relationships"><Relationship Id="rId1" Type="http://schemas.openxmlformats.org/officeDocument/2006/relationships/image" Target="../media/image28.jpeg"/><Relationship Id="rId2" Type="http://schemas.openxmlformats.org/officeDocument/2006/relationships/slideLayout" Target="../slideLayouts/slideLayout2.xml"/>
</Relationships>
</file>

<file path=ppt/slides/_rels/slide25.xml.rels><?xml version="1.0" encoding="UTF-8"?>
<Relationships xmlns="http://schemas.openxmlformats.org/package/2006/relationships"><Relationship Id="rId1" Type="http://schemas.openxmlformats.org/officeDocument/2006/relationships/image" Target="../media/image29.jpeg"/><Relationship Id="rId2" Type="http://schemas.openxmlformats.org/officeDocument/2006/relationships/image" Target="../media/image30.jpeg"/><Relationship Id="rId3" Type="http://schemas.openxmlformats.org/officeDocument/2006/relationships/slideLayout" Target="../slideLayouts/slideLayout2.xml"/>
</Relationships>
</file>

<file path=ppt/slides/_rels/slide26.xml.rels><?xml version="1.0" encoding="UTF-8"?>
<Relationships xmlns="http://schemas.openxmlformats.org/package/2006/relationships"><Relationship Id="rId1" Type="http://schemas.openxmlformats.org/officeDocument/2006/relationships/image" Target="../media/image31.jpeg"/><Relationship Id="rId2" Type="http://schemas.openxmlformats.org/officeDocument/2006/relationships/slideLayout" Target="../slideLayouts/slideLayout2.xml"/>
</Relationships>
</file>

<file path=ppt/slides/_rels/slide27.xml.rels><?xml version="1.0" encoding="UTF-8"?>
<Relationships xmlns="http://schemas.openxmlformats.org/package/2006/relationships"><Relationship Id="rId1" Type="http://schemas.openxmlformats.org/officeDocument/2006/relationships/image" Target="../media/image32.jpeg"/><Relationship Id="rId2" Type="http://schemas.openxmlformats.org/officeDocument/2006/relationships/image" Target="../media/image33.jpeg"/><Relationship Id="rId3" Type="http://schemas.openxmlformats.org/officeDocument/2006/relationships/slideLayout" Target="../slideLayouts/slideLayout2.xml"/>
</Relationships>
</file>

<file path=ppt/slides/_rels/slide3.xml.rels><?xml version="1.0" encoding="UTF-8"?>
<Relationships xmlns="http://schemas.openxmlformats.org/package/2006/relationships"><Relationship Id="rId1" Type="http://schemas.openxmlformats.org/officeDocument/2006/relationships/image" Target="../media/image3.jpeg"/><Relationship Id="rId2" Type="http://schemas.openxmlformats.org/officeDocument/2006/relationships/hyperlink" Target="http://www.senado.gov.br/comissoes/cae/ap/AP20130408_ClaudioJoseTrinchaoSantos.pdf" TargetMode="External"/><Relationship Id="rId3" Type="http://schemas.openxmlformats.org/officeDocument/2006/relationships/hyperlink" Target="http://www.senado.gov.br/comissoes/cae/ap/AP20130408_ClaudioJoseTrinchaoSantos.pdf" TargetMode="External"/><Relationship Id="rId4" Type="http://schemas.openxmlformats.org/officeDocument/2006/relationships/slideLayout" Target="../slideLayouts/slideLayout2.xml"/><Relationship Id="rId5"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image" Target="../media/image4.jpeg"/><Relationship Id="rId2" Type="http://schemas.openxmlformats.org/officeDocument/2006/relationships/hyperlink" Target="http://www.planalto.gov.br/ccivil_03/constituicao/Emendas/Emc/emc03.htm#art1" TargetMode="External"/><Relationship Id="rId3" Type="http://schemas.openxmlformats.org/officeDocument/2006/relationships/slideLayout" Target="../slideLayouts/slideLayout2.xml"/>
</Relationships>
</file>

<file path=ppt/slides/_rels/slide5.xml.rels><?xml version="1.0" encoding="UTF-8"?>
<Relationships xmlns="http://schemas.openxmlformats.org/package/2006/relationships"><Relationship Id="rId1" Type="http://schemas.openxmlformats.org/officeDocument/2006/relationships/image" Target="../media/image5.jpeg"/><Relationship Id="rId2" Type="http://schemas.openxmlformats.org/officeDocument/2006/relationships/slideLayout" Target="../slideLayouts/slideLayout2.xml"/>
</Relationships>
</file>

<file path=ppt/slides/_rels/slide6.xml.rels><?xml version="1.0" encoding="UTF-8"?>
<Relationships xmlns="http://schemas.openxmlformats.org/package/2006/relationships"><Relationship Id="rId1" Type="http://schemas.openxmlformats.org/officeDocument/2006/relationships/image" Target="../media/image6.jpeg"/><Relationship Id="rId2" Type="http://schemas.openxmlformats.org/officeDocument/2006/relationships/slideLayout" Target="../slideLayouts/slideLayout2.xml"/>
</Relationships>
</file>

<file path=ppt/slides/_rels/slide7.xml.rels><?xml version="1.0" encoding="UTF-8"?>
<Relationships xmlns="http://schemas.openxmlformats.org/package/2006/relationships"><Relationship Id="rId1" Type="http://schemas.openxmlformats.org/officeDocument/2006/relationships/image" Target="../media/image7.jpeg"/><Relationship Id="rId2" Type="http://schemas.openxmlformats.org/officeDocument/2006/relationships/image" Target="../media/image8.jpeg"/><Relationship Id="rId3" Type="http://schemas.openxmlformats.org/officeDocument/2006/relationships/slideLayout" Target="../slideLayouts/slideLayout2.xml"/>
</Relationships>
</file>

<file path=ppt/slides/_rels/slide8.xml.rels><?xml version="1.0" encoding="UTF-8"?>
<Relationships xmlns="http://schemas.openxmlformats.org/package/2006/relationships"><Relationship Id="rId1" Type="http://schemas.openxmlformats.org/officeDocument/2006/relationships/image" Target="../media/image9.jpeg"/><Relationship Id="rId2" Type="http://schemas.openxmlformats.org/officeDocument/2006/relationships/slideLayout" Target="../slideLayouts/slideLayout2.xml"/>
</Relationships>
</file>

<file path=ppt/slides/_rels/slide9.xml.rels><?xml version="1.0" encoding="UTF-8"?>
<Relationships xmlns="http://schemas.openxmlformats.org/package/2006/relationships"><Relationship Id="rId1" Type="http://schemas.openxmlformats.org/officeDocument/2006/relationships/image" Target="../media/image10.jpeg"/><Relationship Id="rId2" Type="http://schemas.openxmlformats.org/officeDocument/2006/relationships/slideLayout" Target="../slideLayouts/slideLayout2.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2" name="TextShape 1"/>
          <p:cNvSpPr txBox="1"/>
          <p:nvPr/>
        </p:nvSpPr>
        <p:spPr>
          <a:xfrm>
            <a:off x="1523880" y="1122480"/>
            <a:ext cx="9143640" cy="2387160"/>
          </a:xfrm>
          <a:prstGeom prst="rect">
            <a:avLst/>
          </a:prstGeom>
        </p:spPr>
        <p:txBody>
          <a:bodyPr anchor="b"/>
          <a:p>
            <a:endParaRPr/>
          </a:p>
        </p:txBody>
      </p:sp>
      <p:sp>
        <p:nvSpPr>
          <p:cNvPr id="43" name="TextShape 2"/>
          <p:cNvSpPr txBox="1"/>
          <p:nvPr/>
        </p:nvSpPr>
        <p:spPr>
          <a:xfrm>
            <a:off x="1523880" y="3602160"/>
            <a:ext cx="9143640" cy="1655280"/>
          </a:xfrm>
          <a:prstGeom prst="rect">
            <a:avLst/>
          </a:prstGeom>
        </p:spPr>
        <p:txBody>
          <a:bodyPr/>
          <a:p>
            <a:pPr algn="ctr"/>
            <a:endParaRPr/>
          </a:p>
        </p:txBody>
      </p:sp>
      <p:pic>
        <p:nvPicPr>
          <p:cNvPr descr="" id="44" name="Imagem 3"/>
          <p:cNvPicPr/>
          <p:nvPr/>
        </p:nvPicPr>
        <p:blipFill>
          <a:blip r:embed="rId1"/>
          <a:stretch>
            <a:fillRect/>
          </a:stretch>
        </p:blipFill>
        <p:spPr>
          <a:xfrm>
            <a:off x="2055240" y="460080"/>
            <a:ext cx="7878960" cy="5909400"/>
          </a:xfrm>
          <a:prstGeom prst="rect">
            <a:avLst/>
          </a:prstGeom>
        </p:spPr>
      </p:pic>
    </p:spTree>
  </p:cSld>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6" name="TextShape 1"/>
          <p:cNvSpPr txBox="1"/>
          <p:nvPr/>
        </p:nvSpPr>
        <p:spPr>
          <a:xfrm>
            <a:off x="1523880" y="1122480"/>
            <a:ext cx="9143640" cy="2387160"/>
          </a:xfrm>
          <a:prstGeom prst="rect">
            <a:avLst/>
          </a:prstGeom>
        </p:spPr>
        <p:txBody>
          <a:bodyPr anchor="b"/>
          <a:p>
            <a:endParaRPr/>
          </a:p>
        </p:txBody>
      </p:sp>
      <p:sp>
        <p:nvSpPr>
          <p:cNvPr id="87" name="TextShape 2"/>
          <p:cNvSpPr txBox="1"/>
          <p:nvPr/>
        </p:nvSpPr>
        <p:spPr>
          <a:xfrm>
            <a:off x="1523880" y="3602160"/>
            <a:ext cx="9143640" cy="1655280"/>
          </a:xfrm>
          <a:prstGeom prst="rect">
            <a:avLst/>
          </a:prstGeom>
        </p:spPr>
        <p:txBody>
          <a:bodyPr/>
          <a:p>
            <a:pPr algn="ctr"/>
            <a:endParaRPr/>
          </a:p>
        </p:txBody>
      </p:sp>
      <p:pic>
        <p:nvPicPr>
          <p:cNvPr descr="" id="88" name="Imagem 3"/>
          <p:cNvPicPr/>
          <p:nvPr/>
        </p:nvPicPr>
        <p:blipFill>
          <a:blip r:embed="rId1"/>
          <a:stretch>
            <a:fillRect/>
          </a:stretch>
        </p:blipFill>
        <p:spPr>
          <a:xfrm>
            <a:off x="1161360" y="1080"/>
            <a:ext cx="9761400" cy="6746400"/>
          </a:xfrm>
          <a:prstGeom prst="rect">
            <a:avLst/>
          </a:prstGeom>
        </p:spPr>
      </p:pic>
      <p:sp>
        <p:nvSpPr>
          <p:cNvPr id="89" name="CustomShape 3"/>
          <p:cNvSpPr/>
          <p:nvPr/>
        </p:nvSpPr>
        <p:spPr>
          <a:xfrm>
            <a:off x="1499400" y="1030320"/>
            <a:ext cx="9086040" cy="516960"/>
          </a:xfrm>
          <a:prstGeom prst="rect">
            <a:avLst/>
          </a:prstGeom>
        </p:spPr>
        <p:txBody>
          <a:bodyPr bIns="45000" lIns="90000" rIns="90000" tIns="45000"/>
          <a:p>
            <a:pPr algn="ctr">
              <a:lnSpc>
                <a:spcPct val="100000"/>
              </a:lnSpc>
            </a:pPr>
            <a:r>
              <a:rPr lang="pt-BR" sz="2800">
                <a:solidFill>
                  <a:srgbClr val="002060"/>
                </a:solidFill>
                <a:latin typeface="Arial Black"/>
              </a:rPr>
              <a:t>SUBSTITUIÇÃO TRIBUTÁRIA E ME/EPP</a:t>
            </a:r>
            <a:endParaRPr/>
          </a:p>
        </p:txBody>
      </p:sp>
      <p:sp>
        <p:nvSpPr>
          <p:cNvPr id="90" name="CustomShape 4"/>
          <p:cNvSpPr/>
          <p:nvPr/>
        </p:nvSpPr>
        <p:spPr>
          <a:xfrm>
            <a:off x="1523880" y="1742400"/>
            <a:ext cx="9086040" cy="4472280"/>
          </a:xfrm>
          <a:prstGeom prst="rect">
            <a:avLst/>
          </a:prstGeom>
        </p:spPr>
        <p:txBody>
          <a:bodyPr bIns="45000" lIns="90000" rIns="90000" tIns="45000"/>
          <a:p>
            <a:pPr algn="ctr">
              <a:lnSpc>
                <a:spcPct val="200000"/>
              </a:lnSpc>
            </a:pPr>
            <a:r>
              <a:rPr lang="pt-BR" sz="2400" u="sng">
                <a:solidFill>
                  <a:srgbClr val="000000"/>
                </a:solidFill>
                <a:latin typeface="Arial"/>
              </a:rPr>
              <a:t>RESOLUÇÃO CGSN Nº 94/2011</a:t>
            </a:r>
            <a:endParaRPr/>
          </a:p>
          <a:p>
            <a:pPr algn="just">
              <a:lnSpc>
                <a:spcPct val="150000"/>
              </a:lnSpc>
            </a:pPr>
            <a:r>
              <a:rPr lang="pt-BR" sz="1600">
                <a:solidFill>
                  <a:srgbClr val="000000"/>
                </a:solidFill>
                <a:latin typeface="Arial"/>
              </a:rPr>
              <a:t>Art. 28. Na hipótese de a ME ou EPP optante pelo Simples Nacional se encontrar na condição de substituta tributária, as receitas relativas à operação própria decorrentes:</a:t>
            </a:r>
            <a:endParaRPr/>
          </a:p>
          <a:p>
            <a:pPr algn="just">
              <a:lnSpc>
                <a:spcPct val="150000"/>
              </a:lnSpc>
            </a:pPr>
            <a:r>
              <a:rPr lang="pt-BR" sz="1600">
                <a:solidFill>
                  <a:srgbClr val="000000"/>
                </a:solidFill>
                <a:latin typeface="Arial"/>
              </a:rPr>
              <a:t>(...) § 1 º Na hipótese do caput , a ME ou EPP optante pelo Simples Nacional deverá recolher a parcela dos tributos devidos por responsabilidade tributária </a:t>
            </a:r>
            <a:r>
              <a:rPr lang="pt-BR" sz="1600" u="sng">
                <a:solidFill>
                  <a:srgbClr val="000000"/>
                </a:solidFill>
                <a:latin typeface="Arial"/>
              </a:rPr>
              <a:t>diretamente ao ente detentor da respectiva competência tributária</a:t>
            </a:r>
            <a:r>
              <a:rPr lang="pt-BR" sz="1600">
                <a:solidFill>
                  <a:srgbClr val="000000"/>
                </a:solidFill>
                <a:latin typeface="Arial"/>
              </a:rPr>
              <a:t>. (Lei Complementar n º 123, de 2006, art. 13, § 6 º , inciso I) </a:t>
            </a:r>
            <a:endParaRPr/>
          </a:p>
          <a:p>
            <a:pPr algn="just">
              <a:lnSpc>
                <a:spcPct val="150000"/>
              </a:lnSpc>
            </a:pPr>
            <a:r>
              <a:rPr lang="pt-BR" sz="1600">
                <a:solidFill>
                  <a:srgbClr val="000000"/>
                </a:solidFill>
                <a:latin typeface="Arial"/>
              </a:rPr>
              <a:t>§ 2°. Em relação ao ICMS, no que tange ao disposto no §1°, o valor do imposto devido por substituição tributária corresponderá à diferença entre: </a:t>
            </a:r>
            <a:endParaRPr/>
          </a:p>
          <a:p>
            <a:pPr algn="just">
              <a:lnSpc>
                <a:spcPct val="150000"/>
              </a:lnSpc>
            </a:pPr>
            <a:r>
              <a:rPr lang="pt-BR" sz="1600">
                <a:solidFill>
                  <a:srgbClr val="000000"/>
                </a:solidFill>
                <a:latin typeface="Arial"/>
              </a:rPr>
              <a:t>I- o valor resultante da aplicação da alíquota interna do ente a que se refere o §1° sobre o preço máximo de venda a varejo fixado pela autoridade competente ou sugerido pelo fabricante, ou sobre o preço a consumidor usualmente praticado; e</a:t>
            </a:r>
            <a:endParaRPr/>
          </a:p>
        </p:txBody>
      </p:sp>
    </p:spTree>
  </p:cSld>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1" name="TextShape 1"/>
          <p:cNvSpPr txBox="1"/>
          <p:nvPr/>
        </p:nvSpPr>
        <p:spPr>
          <a:xfrm>
            <a:off x="1523880" y="1122480"/>
            <a:ext cx="9143640" cy="2387160"/>
          </a:xfrm>
          <a:prstGeom prst="rect">
            <a:avLst/>
          </a:prstGeom>
        </p:spPr>
        <p:txBody>
          <a:bodyPr anchor="b"/>
          <a:p>
            <a:endParaRPr/>
          </a:p>
        </p:txBody>
      </p:sp>
      <p:sp>
        <p:nvSpPr>
          <p:cNvPr id="92" name="TextShape 2"/>
          <p:cNvSpPr txBox="1"/>
          <p:nvPr/>
        </p:nvSpPr>
        <p:spPr>
          <a:xfrm>
            <a:off x="1523880" y="3602160"/>
            <a:ext cx="9143640" cy="1655280"/>
          </a:xfrm>
          <a:prstGeom prst="rect">
            <a:avLst/>
          </a:prstGeom>
        </p:spPr>
        <p:txBody>
          <a:bodyPr/>
          <a:p>
            <a:pPr algn="ctr"/>
            <a:endParaRPr/>
          </a:p>
        </p:txBody>
      </p:sp>
      <p:pic>
        <p:nvPicPr>
          <p:cNvPr descr="" id="93" name="Imagem 3"/>
          <p:cNvPicPr/>
          <p:nvPr/>
        </p:nvPicPr>
        <p:blipFill>
          <a:blip r:embed="rId1"/>
          <a:stretch>
            <a:fillRect/>
          </a:stretch>
        </p:blipFill>
        <p:spPr>
          <a:xfrm>
            <a:off x="1161360" y="1080"/>
            <a:ext cx="9761400" cy="6746400"/>
          </a:xfrm>
          <a:prstGeom prst="rect">
            <a:avLst/>
          </a:prstGeom>
        </p:spPr>
      </p:pic>
      <p:sp>
        <p:nvSpPr>
          <p:cNvPr id="94" name="CustomShape 3"/>
          <p:cNvSpPr/>
          <p:nvPr/>
        </p:nvSpPr>
        <p:spPr>
          <a:xfrm>
            <a:off x="1523880" y="996840"/>
            <a:ext cx="9086040" cy="516960"/>
          </a:xfrm>
          <a:prstGeom prst="rect">
            <a:avLst/>
          </a:prstGeom>
        </p:spPr>
        <p:txBody>
          <a:bodyPr bIns="45000" lIns="90000" rIns="90000" tIns="45000"/>
          <a:p>
            <a:pPr algn="ctr">
              <a:lnSpc>
                <a:spcPct val="100000"/>
              </a:lnSpc>
            </a:pPr>
            <a:r>
              <a:rPr lang="pt-BR" sz="2800">
                <a:solidFill>
                  <a:srgbClr val="002060"/>
                </a:solidFill>
                <a:latin typeface="Arial Black"/>
              </a:rPr>
              <a:t>SUBSTITUIÇÃO TRIBUTÁRIA E ME/EPP</a:t>
            </a:r>
            <a:endParaRPr/>
          </a:p>
        </p:txBody>
      </p:sp>
      <p:sp>
        <p:nvSpPr>
          <p:cNvPr id="95" name="CustomShape 4"/>
          <p:cNvSpPr/>
          <p:nvPr/>
        </p:nvSpPr>
        <p:spPr>
          <a:xfrm>
            <a:off x="1523880" y="1742400"/>
            <a:ext cx="9086040" cy="5341680"/>
          </a:xfrm>
          <a:prstGeom prst="rect">
            <a:avLst/>
          </a:prstGeom>
        </p:spPr>
        <p:txBody>
          <a:bodyPr bIns="45000" lIns="90000" rIns="90000" tIns="45000"/>
          <a:p>
            <a:pPr algn="ctr">
              <a:lnSpc>
                <a:spcPct val="200000"/>
              </a:lnSpc>
            </a:pPr>
            <a:r>
              <a:rPr lang="pt-BR" sz="2400" u="sng">
                <a:solidFill>
                  <a:srgbClr val="000000"/>
                </a:solidFill>
                <a:latin typeface="Arial"/>
              </a:rPr>
              <a:t>SOLUÇÕES – RESOLUÇÃO 94/2011 DA RFB</a:t>
            </a:r>
            <a:endParaRPr/>
          </a:p>
          <a:p>
            <a:pPr algn="just">
              <a:lnSpc>
                <a:spcPct val="150000"/>
              </a:lnSpc>
            </a:pPr>
            <a:r>
              <a:rPr lang="pt-BR" sz="1600">
                <a:solidFill>
                  <a:srgbClr val="000000"/>
                </a:solidFill>
                <a:latin typeface="Arial"/>
              </a:rPr>
              <a:t>II- o valor resultante da aplicação da alíquota interna ou interestadual sobre o valor da operação ou prestação própria do substituto tributário.</a:t>
            </a:r>
            <a:endParaRPr/>
          </a:p>
          <a:p>
            <a:pPr algn="just">
              <a:lnSpc>
                <a:spcPct val="150000"/>
              </a:lnSpc>
            </a:pPr>
            <a:r>
              <a:rPr lang="pt-BR" sz="1600">
                <a:solidFill>
                  <a:srgbClr val="000000"/>
                </a:solidFill>
                <a:latin typeface="Arial"/>
              </a:rPr>
              <a:t>§3°. Na hipótese de inexistência dos preços mencionados no inciso I do §2°, o valor do ICMS devido por substituição tributária será calculado da seguinte forma: imposto devido = [base de cálculo x (1,00 + MVA) x alíquota interna] – dedução, onde:</a:t>
            </a:r>
            <a:endParaRPr/>
          </a:p>
          <a:p>
            <a:pPr algn="just">
              <a:lnSpc>
                <a:spcPct val="150000"/>
              </a:lnSpc>
            </a:pPr>
            <a:r>
              <a:rPr lang="pt-BR" sz="1600">
                <a:solidFill>
                  <a:srgbClr val="000000"/>
                </a:solidFill>
                <a:latin typeface="Arial"/>
              </a:rPr>
              <a:t>I- “base de cálculo” é o valor da operação própria realizada pela ME ou EPP substituição tributária;</a:t>
            </a:r>
            <a:endParaRPr/>
          </a:p>
          <a:p>
            <a:pPr algn="just">
              <a:lnSpc>
                <a:spcPct val="150000"/>
              </a:lnSpc>
            </a:pPr>
            <a:r>
              <a:rPr lang="pt-BR" sz="1600">
                <a:solidFill>
                  <a:srgbClr val="000000"/>
                </a:solidFill>
                <a:latin typeface="Arial"/>
              </a:rPr>
              <a:t>II- “MVA” é a margem de valor agregado divulgada pelo ente a que se refere o §1°;</a:t>
            </a:r>
            <a:endParaRPr/>
          </a:p>
          <a:p>
            <a:pPr algn="just">
              <a:lnSpc>
                <a:spcPct val="150000"/>
              </a:lnSpc>
            </a:pPr>
            <a:r>
              <a:rPr lang="pt-BR" sz="1600">
                <a:solidFill>
                  <a:srgbClr val="000000"/>
                </a:solidFill>
                <a:latin typeface="Arial"/>
              </a:rPr>
              <a:t>III- “alíquota interna” é a do ente a que se refere o § 1°;</a:t>
            </a:r>
            <a:endParaRPr/>
          </a:p>
          <a:p>
            <a:pPr algn="just">
              <a:lnSpc>
                <a:spcPct val="150000"/>
              </a:lnSpc>
            </a:pPr>
            <a:r>
              <a:rPr lang="pt-BR" sz="1600">
                <a:solidFill>
                  <a:srgbClr val="000000"/>
                </a:solidFill>
                <a:latin typeface="Arial"/>
              </a:rPr>
              <a:t>IV- “dedução” é o valor mencionado no inciso II do § 2°.</a:t>
            </a:r>
            <a:endParaRPr/>
          </a:p>
          <a:p>
            <a:pPr algn="just">
              <a:lnSpc>
                <a:spcPct val="150000"/>
              </a:lnSpc>
            </a:pPr>
            <a:endParaRPr/>
          </a:p>
          <a:p>
            <a:pPr algn="just">
              <a:lnSpc>
                <a:spcPct val="150000"/>
              </a:lnSpc>
            </a:pPr>
            <a:endParaRPr/>
          </a:p>
          <a:p>
            <a:pPr algn="just">
              <a:lnSpc>
                <a:spcPct val="150000"/>
              </a:lnSpc>
            </a:pPr>
            <a:endParaRPr/>
          </a:p>
        </p:txBody>
      </p:sp>
    </p:spTree>
  </p:cSld>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6" name="TextShape 1"/>
          <p:cNvSpPr txBox="1"/>
          <p:nvPr/>
        </p:nvSpPr>
        <p:spPr>
          <a:xfrm>
            <a:off x="1523880" y="1122480"/>
            <a:ext cx="9143640" cy="2387160"/>
          </a:xfrm>
          <a:prstGeom prst="rect">
            <a:avLst/>
          </a:prstGeom>
        </p:spPr>
        <p:txBody>
          <a:bodyPr anchor="b"/>
          <a:p>
            <a:endParaRPr/>
          </a:p>
        </p:txBody>
      </p:sp>
      <p:sp>
        <p:nvSpPr>
          <p:cNvPr id="97" name="TextShape 2"/>
          <p:cNvSpPr txBox="1"/>
          <p:nvPr/>
        </p:nvSpPr>
        <p:spPr>
          <a:xfrm>
            <a:off x="1523880" y="3602160"/>
            <a:ext cx="9143640" cy="1655280"/>
          </a:xfrm>
          <a:prstGeom prst="rect">
            <a:avLst/>
          </a:prstGeom>
        </p:spPr>
        <p:txBody>
          <a:bodyPr/>
          <a:p>
            <a:pPr algn="ctr"/>
            <a:endParaRPr/>
          </a:p>
        </p:txBody>
      </p:sp>
      <p:pic>
        <p:nvPicPr>
          <p:cNvPr descr="" id="98" name="Imagem 3"/>
          <p:cNvPicPr/>
          <p:nvPr/>
        </p:nvPicPr>
        <p:blipFill>
          <a:blip r:embed="rId1"/>
          <a:stretch>
            <a:fillRect/>
          </a:stretch>
        </p:blipFill>
        <p:spPr>
          <a:xfrm>
            <a:off x="1161360" y="1080"/>
            <a:ext cx="9761400" cy="6746400"/>
          </a:xfrm>
          <a:prstGeom prst="rect">
            <a:avLst/>
          </a:prstGeom>
        </p:spPr>
      </p:pic>
      <p:sp>
        <p:nvSpPr>
          <p:cNvPr id="99" name="CustomShape 3"/>
          <p:cNvSpPr/>
          <p:nvPr/>
        </p:nvSpPr>
        <p:spPr>
          <a:xfrm>
            <a:off x="1523880" y="996840"/>
            <a:ext cx="9086040" cy="943560"/>
          </a:xfrm>
          <a:prstGeom prst="rect">
            <a:avLst/>
          </a:prstGeom>
        </p:spPr>
        <p:txBody>
          <a:bodyPr bIns="45000" lIns="90000" rIns="90000" tIns="45000"/>
          <a:p>
            <a:pPr algn="ctr">
              <a:lnSpc>
                <a:spcPct val="100000"/>
              </a:lnSpc>
            </a:pPr>
            <a:r>
              <a:rPr lang="pt-BR" sz="2800">
                <a:solidFill>
                  <a:srgbClr val="002060"/>
                </a:solidFill>
                <a:latin typeface="Arial Black"/>
              </a:rPr>
              <a:t>SUBSTITUIÇÃO TRIBUTÁRIA E ME/EPP - OBSTÁCULO</a:t>
            </a:r>
            <a:endParaRPr/>
          </a:p>
        </p:txBody>
      </p:sp>
      <p:sp>
        <p:nvSpPr>
          <p:cNvPr id="100" name="CustomShape 4"/>
          <p:cNvSpPr/>
          <p:nvPr/>
        </p:nvSpPr>
        <p:spPr>
          <a:xfrm>
            <a:off x="1552680" y="1742400"/>
            <a:ext cx="9086040" cy="4113720"/>
          </a:xfrm>
          <a:prstGeom prst="rect">
            <a:avLst/>
          </a:prstGeom>
        </p:spPr>
        <p:txBody>
          <a:bodyPr bIns="45000" lIns="90000" rIns="90000" tIns="45000"/>
          <a:p>
            <a:pPr algn="ctr">
              <a:lnSpc>
                <a:spcPct val="200000"/>
              </a:lnSpc>
            </a:pPr>
            <a:r>
              <a:rPr lang="pt-BR" sz="2400" u="sng">
                <a:solidFill>
                  <a:srgbClr val="000000"/>
                </a:solidFill>
                <a:latin typeface="Arial"/>
              </a:rPr>
              <a:t>CONDIÇÃO DE SUBSTITUÍDA TRIBUTÁRIA</a:t>
            </a:r>
            <a:endParaRPr/>
          </a:p>
          <a:p>
            <a:pPr algn="ctr">
              <a:lnSpc>
                <a:spcPct val="200000"/>
              </a:lnSpc>
            </a:pPr>
            <a:endParaRPr/>
          </a:p>
          <a:p>
            <a:pPr algn="just">
              <a:lnSpc>
                <a:spcPct val="200000"/>
              </a:lnSpc>
              <a:buFont typeface="Arial"/>
              <a:buChar char="•"/>
            </a:pPr>
            <a:r>
              <a:rPr lang="pt-BR">
                <a:solidFill>
                  <a:srgbClr val="000000"/>
                </a:solidFill>
                <a:latin typeface="Arial"/>
              </a:rPr>
              <a:t>Os receitas decorrentes da venda ou da revenda de mercadorias sujeitas à ST (para frente ou para trás) devem ser segregadas no PGDAS – Programa Gerador do Documento de Arrecadação do Simples Nacional, para que sejam </a:t>
            </a:r>
            <a:r>
              <a:rPr lang="pt-BR" u="sng">
                <a:solidFill>
                  <a:srgbClr val="000000"/>
                </a:solidFill>
                <a:latin typeface="Arial"/>
              </a:rPr>
              <a:t>desconsideradas</a:t>
            </a:r>
            <a:r>
              <a:rPr lang="pt-BR">
                <a:solidFill>
                  <a:srgbClr val="000000"/>
                </a:solidFill>
                <a:latin typeface="Arial"/>
              </a:rPr>
              <a:t> do cálculo unificado do ICMS.</a:t>
            </a:r>
            <a:endParaRPr/>
          </a:p>
          <a:p>
            <a:pPr algn="just">
              <a:lnSpc>
                <a:spcPct val="200000"/>
              </a:lnSpc>
            </a:pPr>
            <a:endParaRPr/>
          </a:p>
        </p:txBody>
      </p:sp>
    </p:spTree>
  </p:cSld>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1" name="TextShape 1"/>
          <p:cNvSpPr txBox="1"/>
          <p:nvPr/>
        </p:nvSpPr>
        <p:spPr>
          <a:xfrm>
            <a:off x="1523880" y="1122480"/>
            <a:ext cx="9143640" cy="2387160"/>
          </a:xfrm>
          <a:prstGeom prst="rect">
            <a:avLst/>
          </a:prstGeom>
        </p:spPr>
        <p:txBody>
          <a:bodyPr anchor="b"/>
          <a:p>
            <a:endParaRPr/>
          </a:p>
        </p:txBody>
      </p:sp>
      <p:sp>
        <p:nvSpPr>
          <p:cNvPr id="102" name="TextShape 2"/>
          <p:cNvSpPr txBox="1"/>
          <p:nvPr/>
        </p:nvSpPr>
        <p:spPr>
          <a:xfrm>
            <a:off x="1523880" y="3602160"/>
            <a:ext cx="9143640" cy="1655280"/>
          </a:xfrm>
          <a:prstGeom prst="rect">
            <a:avLst/>
          </a:prstGeom>
        </p:spPr>
        <p:txBody>
          <a:bodyPr/>
          <a:p>
            <a:pPr algn="ctr"/>
            <a:endParaRPr/>
          </a:p>
        </p:txBody>
      </p:sp>
      <p:pic>
        <p:nvPicPr>
          <p:cNvPr descr="" id="103" name="Imagem 3"/>
          <p:cNvPicPr/>
          <p:nvPr/>
        </p:nvPicPr>
        <p:blipFill>
          <a:blip r:embed="rId1"/>
          <a:stretch>
            <a:fillRect/>
          </a:stretch>
        </p:blipFill>
        <p:spPr>
          <a:xfrm>
            <a:off x="1186200" y="-64800"/>
            <a:ext cx="9761400" cy="6746400"/>
          </a:xfrm>
          <a:prstGeom prst="rect">
            <a:avLst/>
          </a:prstGeom>
        </p:spPr>
      </p:pic>
      <p:sp>
        <p:nvSpPr>
          <p:cNvPr id="104" name="CustomShape 3"/>
          <p:cNvSpPr/>
          <p:nvPr/>
        </p:nvSpPr>
        <p:spPr>
          <a:xfrm>
            <a:off x="1523880" y="996840"/>
            <a:ext cx="9086040" cy="943560"/>
          </a:xfrm>
          <a:prstGeom prst="rect">
            <a:avLst/>
          </a:prstGeom>
        </p:spPr>
        <p:txBody>
          <a:bodyPr bIns="45000" lIns="90000" rIns="90000" tIns="45000"/>
          <a:p>
            <a:pPr algn="ctr">
              <a:lnSpc>
                <a:spcPct val="100000"/>
              </a:lnSpc>
            </a:pPr>
            <a:r>
              <a:rPr lang="pt-BR" sz="2800">
                <a:solidFill>
                  <a:srgbClr val="002060"/>
                </a:solidFill>
                <a:latin typeface="Arial Black"/>
              </a:rPr>
              <a:t>SUBSTITUIÇÃO TRIBUTÁRIA E ME/EPP - OBSTÁCULO</a:t>
            </a:r>
            <a:endParaRPr/>
          </a:p>
        </p:txBody>
      </p:sp>
      <p:sp>
        <p:nvSpPr>
          <p:cNvPr id="105" name="CustomShape 4"/>
          <p:cNvSpPr/>
          <p:nvPr/>
        </p:nvSpPr>
        <p:spPr>
          <a:xfrm>
            <a:off x="1639440" y="2076480"/>
            <a:ext cx="9086040" cy="3382200"/>
          </a:xfrm>
          <a:prstGeom prst="rect">
            <a:avLst/>
          </a:prstGeom>
        </p:spPr>
        <p:txBody>
          <a:bodyPr bIns="45000" lIns="90000" rIns="90000" tIns="45000"/>
          <a:p>
            <a:pPr algn="ctr">
              <a:lnSpc>
                <a:spcPct val="200000"/>
              </a:lnSpc>
            </a:pPr>
            <a:r>
              <a:rPr lang="pt-BR" u="sng">
                <a:solidFill>
                  <a:srgbClr val="000000"/>
                </a:solidFill>
                <a:latin typeface="Arial"/>
              </a:rPr>
              <a:t>CONDIÇÃO DE SUBSTITUÍDA TRIBUTÁRIA</a:t>
            </a:r>
            <a:endParaRPr/>
          </a:p>
          <a:p>
            <a:pPr algn="just">
              <a:lnSpc>
                <a:spcPct val="200000"/>
              </a:lnSpc>
            </a:pPr>
            <a:endParaRPr/>
          </a:p>
          <a:p>
            <a:pPr algn="just">
              <a:lnSpc>
                <a:spcPct val="200000"/>
              </a:lnSpc>
            </a:pPr>
            <a:r>
              <a:rPr lang="pt-BR">
                <a:solidFill>
                  <a:srgbClr val="000000"/>
                </a:solidFill>
                <a:latin typeface="Arial"/>
              </a:rPr>
              <a:t>A micro e pequena empresa que não segregar, na venda ou revenda, as receitas decorrentes de mercadorias sujeitas à ST corre o risco de pagar o tributo duas vezes. </a:t>
            </a:r>
            <a:endParaRPr/>
          </a:p>
          <a:p>
            <a:pPr algn="just">
              <a:lnSpc>
                <a:spcPct val="200000"/>
              </a:lnSpc>
            </a:pPr>
            <a:endParaRPr/>
          </a:p>
        </p:txBody>
      </p:sp>
      <p:pic>
        <p:nvPicPr>
          <p:cNvPr descr="" id="106" name="Imagem 4"/>
          <p:cNvPicPr/>
          <p:nvPr/>
        </p:nvPicPr>
        <p:blipFill>
          <a:blip r:embed="rId2"/>
          <a:stretch>
            <a:fillRect/>
          </a:stretch>
        </p:blipFill>
        <p:spPr>
          <a:xfrm>
            <a:off x="1716120" y="3088800"/>
            <a:ext cx="1669320" cy="1542240"/>
          </a:xfrm>
          <a:prstGeom prst="rect">
            <a:avLst/>
          </a:prstGeom>
        </p:spPr>
      </p:pic>
    </p:spTree>
  </p:cSld>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7" name="TextShape 1"/>
          <p:cNvSpPr txBox="1"/>
          <p:nvPr/>
        </p:nvSpPr>
        <p:spPr>
          <a:xfrm>
            <a:off x="1523880" y="1122480"/>
            <a:ext cx="9143640" cy="2387160"/>
          </a:xfrm>
          <a:prstGeom prst="rect">
            <a:avLst/>
          </a:prstGeom>
        </p:spPr>
        <p:txBody>
          <a:bodyPr anchor="b"/>
          <a:p>
            <a:endParaRPr/>
          </a:p>
        </p:txBody>
      </p:sp>
      <p:sp>
        <p:nvSpPr>
          <p:cNvPr id="108" name="TextShape 2"/>
          <p:cNvSpPr txBox="1"/>
          <p:nvPr/>
        </p:nvSpPr>
        <p:spPr>
          <a:xfrm>
            <a:off x="1523880" y="3602160"/>
            <a:ext cx="9143640" cy="1655280"/>
          </a:xfrm>
          <a:prstGeom prst="rect">
            <a:avLst/>
          </a:prstGeom>
        </p:spPr>
        <p:txBody>
          <a:bodyPr/>
          <a:p>
            <a:pPr algn="ctr"/>
            <a:endParaRPr/>
          </a:p>
        </p:txBody>
      </p:sp>
      <p:pic>
        <p:nvPicPr>
          <p:cNvPr descr="" id="109" name="Imagem 3"/>
          <p:cNvPicPr/>
          <p:nvPr/>
        </p:nvPicPr>
        <p:blipFill>
          <a:blip r:embed="rId1"/>
          <a:stretch>
            <a:fillRect/>
          </a:stretch>
        </p:blipFill>
        <p:spPr>
          <a:xfrm>
            <a:off x="1161360" y="1080"/>
            <a:ext cx="9761400" cy="6746400"/>
          </a:xfrm>
          <a:prstGeom prst="rect">
            <a:avLst/>
          </a:prstGeom>
        </p:spPr>
      </p:pic>
      <p:sp>
        <p:nvSpPr>
          <p:cNvPr id="110" name="CustomShape 3"/>
          <p:cNvSpPr/>
          <p:nvPr/>
        </p:nvSpPr>
        <p:spPr>
          <a:xfrm>
            <a:off x="1523880" y="996840"/>
            <a:ext cx="9086040" cy="943560"/>
          </a:xfrm>
          <a:prstGeom prst="rect">
            <a:avLst/>
          </a:prstGeom>
        </p:spPr>
        <p:txBody>
          <a:bodyPr bIns="45000" lIns="90000" rIns="90000" tIns="45000"/>
          <a:p>
            <a:pPr algn="ctr">
              <a:lnSpc>
                <a:spcPct val="100000"/>
              </a:lnSpc>
            </a:pPr>
            <a:r>
              <a:rPr lang="pt-BR" sz="2800">
                <a:solidFill>
                  <a:srgbClr val="002060"/>
                </a:solidFill>
                <a:latin typeface="Arial Black"/>
              </a:rPr>
              <a:t>SUBSTITUIÇÃO TRIBUTÁRIA E ME/EPP - OBSTÁCULO</a:t>
            </a:r>
            <a:endParaRPr/>
          </a:p>
        </p:txBody>
      </p:sp>
      <p:sp>
        <p:nvSpPr>
          <p:cNvPr id="111" name="CustomShape 4"/>
          <p:cNvSpPr/>
          <p:nvPr/>
        </p:nvSpPr>
        <p:spPr>
          <a:xfrm>
            <a:off x="1552680" y="1742400"/>
            <a:ext cx="9086040" cy="1370520"/>
          </a:xfrm>
          <a:prstGeom prst="rect">
            <a:avLst/>
          </a:prstGeom>
        </p:spPr>
        <p:txBody>
          <a:bodyPr bIns="45000" lIns="90000" rIns="90000" tIns="45000"/>
          <a:p>
            <a:pPr algn="ctr">
              <a:lnSpc>
                <a:spcPct val="200000"/>
              </a:lnSpc>
            </a:pPr>
            <a:r>
              <a:rPr lang="pt-BR" sz="2400" u="sng">
                <a:solidFill>
                  <a:srgbClr val="000000"/>
                </a:solidFill>
                <a:latin typeface="Arial"/>
              </a:rPr>
              <a:t>CONDIÇÃO DE SUBSTITUÍDA TRIBUTÁRIA</a:t>
            </a:r>
            <a:endParaRPr/>
          </a:p>
          <a:p>
            <a:pPr algn="just">
              <a:lnSpc>
                <a:spcPct val="200000"/>
              </a:lnSpc>
            </a:pPr>
            <a:endParaRPr/>
          </a:p>
        </p:txBody>
      </p:sp>
      <p:graphicFrame>
        <p:nvGraphicFramePr>
          <p:cNvPr id="112" name="Table 5"/>
          <p:cNvGraphicFramePr/>
          <p:nvPr/>
        </p:nvGraphicFramePr>
        <p:xfrm>
          <a:off x="1768320" y="2779200"/>
          <a:ext cx="8726400" cy="2822400"/>
        </p:xfrm>
        <a:graphic>
          <a:graphicData uri="http://schemas.openxmlformats.org/drawingml/2006/table">
            <a:tbl>
              <a:tblPr/>
              <a:tblGrid>
                <a:gridCol w="5760720"/>
                <a:gridCol w="2965680"/>
              </a:tblGrid>
              <a:tr h="940680">
                <a:tc>
                  <a:txBody>
                    <a:bodyPr wrap="none"/>
                    <a:p>
                      <a:pPr>
                        <a:lnSpc>
                          <a:spcPct val="100000"/>
                        </a:lnSpc>
                      </a:pPr>
                      <a:r>
                        <a:rPr b="1" lang="pt-BR">
                          <a:solidFill>
                            <a:srgbClr val="ffffff"/>
                          </a:solidFill>
                          <a:latin typeface="Arial"/>
                        </a:rPr>
                        <a:t>COMERCIALIZAÇÃO DE ITENS SUJEITOS À ST</a:t>
                      </a:r>
                      <a:endParaRPr/>
                    </a:p>
                  </a:txBody>
                  <a:tcPr/>
                </a:tc>
                <a:tc>
                  <a:txBody>
                    <a:bodyPr wrap="none"/>
                    <a:p>
                      <a:pPr algn="r">
                        <a:lnSpc>
                          <a:spcPct val="100000"/>
                        </a:lnSpc>
                      </a:pPr>
                      <a:r>
                        <a:rPr b="1" lang="pt-BR">
                          <a:solidFill>
                            <a:srgbClr val="ffffff"/>
                          </a:solidFill>
                          <a:latin typeface="Arial"/>
                        </a:rPr>
                        <a:t>R$ 10.000,00</a:t>
                      </a:r>
                      <a:endParaRPr/>
                    </a:p>
                  </a:txBody>
                  <a:tcPr/>
                </a:tc>
              </a:tr>
              <a:tr h="940680">
                <a:tc>
                  <a:txBody>
                    <a:bodyPr wrap="none"/>
                    <a:p>
                      <a:pPr>
                        <a:lnSpc>
                          <a:spcPct val="100000"/>
                        </a:lnSpc>
                      </a:pPr>
                      <a:r>
                        <a:rPr lang="pt-BR">
                          <a:solidFill>
                            <a:srgbClr val="000000"/>
                          </a:solidFill>
                          <a:latin typeface="Arial"/>
                        </a:rPr>
                        <a:t>FATURAMENTO TOTAL DA MICRO EMPRESA</a:t>
                      </a:r>
                      <a:endParaRPr/>
                    </a:p>
                  </a:txBody>
                  <a:tcPr/>
                </a:tc>
                <a:tc>
                  <a:txBody>
                    <a:bodyPr wrap="none"/>
                    <a:p>
                      <a:pPr algn="r">
                        <a:lnSpc>
                          <a:spcPct val="100000"/>
                        </a:lnSpc>
                      </a:pPr>
                      <a:r>
                        <a:rPr lang="pt-BR">
                          <a:solidFill>
                            <a:srgbClr val="000000"/>
                          </a:solidFill>
                          <a:latin typeface="Arial"/>
                        </a:rPr>
                        <a:t>R$ 14.000,00</a:t>
                      </a:r>
                      <a:endParaRPr/>
                    </a:p>
                  </a:txBody>
                  <a:tcPr/>
                </a:tc>
              </a:tr>
              <a:tr h="941040">
                <a:tc>
                  <a:txBody>
                    <a:bodyPr wrap="none"/>
                    <a:p>
                      <a:pPr>
                        <a:lnSpc>
                          <a:spcPct val="100000"/>
                        </a:lnSpc>
                      </a:pPr>
                      <a:r>
                        <a:rPr lang="pt-BR">
                          <a:solidFill>
                            <a:srgbClr val="000000"/>
                          </a:solidFill>
                          <a:latin typeface="Arial"/>
                        </a:rPr>
                        <a:t>BASE TRIBUTÁVEL DO ICMS PARA O SIMPLES NACIONAL</a:t>
                      </a:r>
                      <a:endParaRPr/>
                    </a:p>
                  </a:txBody>
                  <a:tcPr/>
                </a:tc>
                <a:tc>
                  <a:txBody>
                    <a:bodyPr wrap="none"/>
                    <a:p>
                      <a:pPr algn="r">
                        <a:lnSpc>
                          <a:spcPct val="100000"/>
                        </a:lnSpc>
                      </a:pPr>
                      <a:r>
                        <a:rPr lang="pt-BR">
                          <a:solidFill>
                            <a:srgbClr val="000000"/>
                          </a:solidFill>
                          <a:latin typeface="Arial"/>
                        </a:rPr>
                        <a:t>R$ 4.000,00</a:t>
                      </a:r>
                      <a:endParaRPr/>
                    </a:p>
                  </a:txBody>
                  <a:tcPr/>
                </a:tc>
              </a:tr>
            </a:tbl>
          </a:graphicData>
        </a:graphic>
      </p:graphicFrame>
    </p:spTree>
  </p:cSld>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3" name="TextShape 1"/>
          <p:cNvSpPr txBox="1"/>
          <p:nvPr/>
        </p:nvSpPr>
        <p:spPr>
          <a:xfrm>
            <a:off x="1523880" y="1122480"/>
            <a:ext cx="9143640" cy="2387160"/>
          </a:xfrm>
          <a:prstGeom prst="rect">
            <a:avLst/>
          </a:prstGeom>
        </p:spPr>
        <p:txBody>
          <a:bodyPr anchor="b"/>
          <a:p>
            <a:endParaRPr/>
          </a:p>
        </p:txBody>
      </p:sp>
      <p:sp>
        <p:nvSpPr>
          <p:cNvPr id="114" name="TextShape 2"/>
          <p:cNvSpPr txBox="1"/>
          <p:nvPr/>
        </p:nvSpPr>
        <p:spPr>
          <a:xfrm>
            <a:off x="1523880" y="3602160"/>
            <a:ext cx="9143640" cy="1655280"/>
          </a:xfrm>
          <a:prstGeom prst="rect">
            <a:avLst/>
          </a:prstGeom>
        </p:spPr>
        <p:txBody>
          <a:bodyPr/>
          <a:p>
            <a:pPr algn="ctr"/>
            <a:endParaRPr/>
          </a:p>
        </p:txBody>
      </p:sp>
      <p:pic>
        <p:nvPicPr>
          <p:cNvPr descr="" id="115" name="Imagem 3"/>
          <p:cNvPicPr/>
          <p:nvPr/>
        </p:nvPicPr>
        <p:blipFill>
          <a:blip r:embed="rId1"/>
          <a:stretch>
            <a:fillRect/>
          </a:stretch>
        </p:blipFill>
        <p:spPr>
          <a:xfrm>
            <a:off x="1161360" y="1080"/>
            <a:ext cx="9761400" cy="6746400"/>
          </a:xfrm>
          <a:prstGeom prst="rect">
            <a:avLst/>
          </a:prstGeom>
        </p:spPr>
      </p:pic>
      <p:sp>
        <p:nvSpPr>
          <p:cNvPr id="116" name="CustomShape 3"/>
          <p:cNvSpPr/>
          <p:nvPr/>
        </p:nvSpPr>
        <p:spPr>
          <a:xfrm>
            <a:off x="1523880" y="996840"/>
            <a:ext cx="9086040" cy="943560"/>
          </a:xfrm>
          <a:prstGeom prst="rect">
            <a:avLst/>
          </a:prstGeom>
        </p:spPr>
        <p:txBody>
          <a:bodyPr bIns="45000" lIns="90000" rIns="90000" tIns="45000"/>
          <a:p>
            <a:pPr algn="ctr">
              <a:lnSpc>
                <a:spcPct val="100000"/>
              </a:lnSpc>
            </a:pPr>
            <a:r>
              <a:rPr lang="pt-BR" sz="2800">
                <a:solidFill>
                  <a:srgbClr val="002060"/>
                </a:solidFill>
                <a:latin typeface="Arial Black"/>
              </a:rPr>
              <a:t>SUBSTITUIÇÃO TRIBUTÁRIA E ME/EPP - OBSTÁCULO</a:t>
            </a:r>
            <a:endParaRPr/>
          </a:p>
        </p:txBody>
      </p:sp>
      <p:sp>
        <p:nvSpPr>
          <p:cNvPr id="117" name="CustomShape 4"/>
          <p:cNvSpPr/>
          <p:nvPr/>
        </p:nvSpPr>
        <p:spPr>
          <a:xfrm>
            <a:off x="1552680" y="1742400"/>
            <a:ext cx="9086040" cy="2787840"/>
          </a:xfrm>
          <a:prstGeom prst="rect">
            <a:avLst/>
          </a:prstGeom>
        </p:spPr>
        <p:txBody>
          <a:bodyPr bIns="45000" lIns="90000" rIns="90000" tIns="45000"/>
          <a:p>
            <a:pPr algn="ctr">
              <a:lnSpc>
                <a:spcPct val="200000"/>
              </a:lnSpc>
            </a:pPr>
            <a:r>
              <a:rPr lang="pt-BR" sz="2400" u="sng">
                <a:solidFill>
                  <a:srgbClr val="000000"/>
                </a:solidFill>
                <a:latin typeface="Arial"/>
              </a:rPr>
              <a:t>CONDIÇÃO DE SUSTITUTA TRIBUTÁRIA</a:t>
            </a:r>
            <a:endParaRPr/>
          </a:p>
          <a:p>
            <a:pPr algn="ctr">
              <a:lnSpc>
                <a:spcPct val="200000"/>
              </a:lnSpc>
            </a:pPr>
            <a:endParaRPr/>
          </a:p>
          <a:p>
            <a:pPr algn="just">
              <a:lnSpc>
                <a:spcPct val="150000"/>
              </a:lnSpc>
              <a:buFont typeface="Arial"/>
              <a:buChar char="•"/>
            </a:pPr>
            <a:r>
              <a:rPr lang="pt-BR">
                <a:solidFill>
                  <a:srgbClr val="000000"/>
                </a:solidFill>
                <a:latin typeface="Arial"/>
              </a:rPr>
              <a:t>Micro ou pequena empresa do Simples, que efetue operações de venda/revenda de mercadorias sujeitas à ST, deve recolher o ICMS-ST </a:t>
            </a:r>
            <a:r>
              <a:rPr b="1" lang="pt-BR">
                <a:solidFill>
                  <a:srgbClr val="000000"/>
                </a:solidFill>
                <a:latin typeface="Arial"/>
              </a:rPr>
              <a:t>à parte</a:t>
            </a:r>
            <a:r>
              <a:rPr lang="pt-BR">
                <a:solidFill>
                  <a:srgbClr val="000000"/>
                </a:solidFill>
                <a:latin typeface="Arial"/>
              </a:rPr>
              <a:t>.</a:t>
            </a:r>
            <a:endParaRPr/>
          </a:p>
          <a:p>
            <a:pPr algn="just">
              <a:lnSpc>
                <a:spcPct val="150000"/>
              </a:lnSpc>
              <a:buFont typeface="Arial"/>
              <a:buChar char="•"/>
            </a:pPr>
            <a:r>
              <a:rPr lang="pt-BR">
                <a:solidFill>
                  <a:srgbClr val="000000"/>
                </a:solidFill>
                <a:latin typeface="Arial"/>
              </a:rPr>
              <a:t>O ICMS da operação própria é incluso no cálculo da arrecadação unificada.</a:t>
            </a:r>
            <a:endParaRPr/>
          </a:p>
        </p:txBody>
      </p:sp>
    </p:spTree>
  </p:cSld>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8" name="TextShape 1"/>
          <p:cNvSpPr txBox="1"/>
          <p:nvPr/>
        </p:nvSpPr>
        <p:spPr>
          <a:xfrm>
            <a:off x="1523880" y="1122480"/>
            <a:ext cx="9143640" cy="2387160"/>
          </a:xfrm>
          <a:prstGeom prst="rect">
            <a:avLst/>
          </a:prstGeom>
        </p:spPr>
        <p:txBody>
          <a:bodyPr anchor="b"/>
          <a:p>
            <a:endParaRPr/>
          </a:p>
        </p:txBody>
      </p:sp>
      <p:sp>
        <p:nvSpPr>
          <p:cNvPr id="119" name="TextShape 2"/>
          <p:cNvSpPr txBox="1"/>
          <p:nvPr/>
        </p:nvSpPr>
        <p:spPr>
          <a:xfrm>
            <a:off x="1523880" y="3602160"/>
            <a:ext cx="9143640" cy="1655280"/>
          </a:xfrm>
          <a:prstGeom prst="rect">
            <a:avLst/>
          </a:prstGeom>
        </p:spPr>
        <p:txBody>
          <a:bodyPr/>
          <a:p>
            <a:pPr algn="ctr"/>
            <a:endParaRPr/>
          </a:p>
        </p:txBody>
      </p:sp>
      <p:pic>
        <p:nvPicPr>
          <p:cNvPr descr="" id="120" name="Imagem 3"/>
          <p:cNvPicPr/>
          <p:nvPr/>
        </p:nvPicPr>
        <p:blipFill>
          <a:blip r:embed="rId1"/>
          <a:stretch>
            <a:fillRect/>
          </a:stretch>
        </p:blipFill>
        <p:spPr>
          <a:xfrm>
            <a:off x="1227600" y="111240"/>
            <a:ext cx="9761400" cy="6746400"/>
          </a:xfrm>
          <a:prstGeom prst="rect">
            <a:avLst/>
          </a:prstGeom>
        </p:spPr>
      </p:pic>
      <p:sp>
        <p:nvSpPr>
          <p:cNvPr id="121" name="CustomShape 3"/>
          <p:cNvSpPr/>
          <p:nvPr/>
        </p:nvSpPr>
        <p:spPr>
          <a:xfrm>
            <a:off x="1523880" y="996840"/>
            <a:ext cx="9086040" cy="516960"/>
          </a:xfrm>
          <a:prstGeom prst="rect">
            <a:avLst/>
          </a:prstGeom>
        </p:spPr>
        <p:txBody>
          <a:bodyPr bIns="45000" lIns="90000" rIns="90000" tIns="45000"/>
          <a:p>
            <a:pPr algn="ctr">
              <a:lnSpc>
                <a:spcPct val="100000"/>
              </a:lnSpc>
            </a:pPr>
            <a:r>
              <a:rPr lang="pt-BR" sz="2800">
                <a:solidFill>
                  <a:srgbClr val="002060"/>
                </a:solidFill>
                <a:latin typeface="Arial Black"/>
              </a:rPr>
              <a:t>SUBSTITUIÇÃO TRIBUTÁRIA - OBSTÁCULO</a:t>
            </a:r>
            <a:endParaRPr/>
          </a:p>
        </p:txBody>
      </p:sp>
      <p:sp>
        <p:nvSpPr>
          <p:cNvPr id="122" name="CustomShape 4"/>
          <p:cNvSpPr/>
          <p:nvPr/>
        </p:nvSpPr>
        <p:spPr>
          <a:xfrm>
            <a:off x="1552680" y="1742400"/>
            <a:ext cx="9086040" cy="4570560"/>
          </a:xfrm>
          <a:prstGeom prst="rect">
            <a:avLst/>
          </a:prstGeom>
        </p:spPr>
        <p:txBody>
          <a:bodyPr bIns="45000" lIns="90000" rIns="90000" tIns="45000"/>
          <a:p>
            <a:pPr algn="ctr">
              <a:lnSpc>
                <a:spcPct val="200000"/>
              </a:lnSpc>
            </a:pPr>
            <a:r>
              <a:rPr lang="pt-BR" sz="2400" u="sng">
                <a:solidFill>
                  <a:srgbClr val="000000"/>
                </a:solidFill>
                <a:latin typeface="Arial"/>
              </a:rPr>
              <a:t>CONDIÇÃO DE SUSTITUTA TRIBUTÁRIA</a:t>
            </a:r>
            <a:endParaRPr/>
          </a:p>
          <a:p>
            <a:pPr algn="just">
              <a:lnSpc>
                <a:spcPct val="200000"/>
              </a:lnSpc>
              <a:buFont typeface="Arial"/>
              <a:buChar char="•"/>
            </a:pPr>
            <a:r>
              <a:rPr lang="pt-BR">
                <a:solidFill>
                  <a:srgbClr val="000000"/>
                </a:solidFill>
                <a:latin typeface="Arial"/>
              </a:rPr>
              <a:t>As micro e pequenas empresas que pagam o ICMS-ST acabam recolhendo um valor muito superior ao devido (de 12% em diante), se levasse em consideração a alíquota do Simples Nacional (máxima de 3,95%).</a:t>
            </a:r>
            <a:endParaRPr/>
          </a:p>
          <a:p>
            <a:pPr algn="just">
              <a:lnSpc>
                <a:spcPct val="200000"/>
              </a:lnSpc>
            </a:pPr>
            <a:endParaRPr/>
          </a:p>
          <a:p>
            <a:pPr algn="just">
              <a:lnSpc>
                <a:spcPct val="200000"/>
              </a:lnSpc>
            </a:pPr>
            <a:endParaRPr/>
          </a:p>
          <a:p>
            <a:pPr algn="just">
              <a:lnSpc>
                <a:spcPct val="200000"/>
              </a:lnSpc>
            </a:pPr>
            <a:endParaRPr/>
          </a:p>
          <a:p>
            <a:pPr algn="just">
              <a:lnSpc>
                <a:spcPct val="100000"/>
              </a:lnSpc>
            </a:pPr>
            <a:endParaRPr/>
          </a:p>
          <a:p>
            <a:pPr algn="just">
              <a:lnSpc>
                <a:spcPct val="100000"/>
              </a:lnSpc>
            </a:pPr>
            <a:endParaRPr/>
          </a:p>
          <a:p>
            <a:pPr algn="just">
              <a:lnSpc>
                <a:spcPct val="100000"/>
              </a:lnSpc>
            </a:pPr>
            <a:r>
              <a:rPr lang="pt-BR" sz="1000">
                <a:solidFill>
                  <a:srgbClr val="000000"/>
                </a:solidFill>
                <a:latin typeface="Arial"/>
              </a:rPr>
              <a:t>² Segundo Silas Santiago, secretário executivo do Comitê Gestor do Simples Nacional.</a:t>
            </a:r>
            <a:endParaRPr/>
          </a:p>
        </p:txBody>
      </p:sp>
      <p:sp>
        <p:nvSpPr>
          <p:cNvPr id="123" name="CustomShape 5"/>
          <p:cNvSpPr/>
          <p:nvPr/>
        </p:nvSpPr>
        <p:spPr>
          <a:xfrm>
            <a:off x="8703360" y="5756040"/>
            <a:ext cx="3476160" cy="1326600"/>
          </a:xfrm>
          <a:prstGeom prst="rect">
            <a:avLst>
              <a:gd fmla="val -11458" name="adj1"/>
              <a:gd fmla="val 78290" name="adj2"/>
              <a:gd fmla="val 16667" name="adj3"/>
            </a:avLst>
          </a:prstGeom>
          <a:solidFill>
            <a:srgbClr val="5b9bd5"/>
          </a:solidFill>
          <a:ln w="12600">
            <a:solidFill>
              <a:srgbClr val="43729d"/>
            </a:solidFill>
            <a:miter/>
          </a:ln>
        </p:spPr>
      </p:sp>
      <p:sp>
        <p:nvSpPr>
          <p:cNvPr id="124" name="CustomShape 6"/>
          <p:cNvSpPr/>
          <p:nvPr/>
        </p:nvSpPr>
        <p:spPr>
          <a:xfrm>
            <a:off x="5241240" y="4554000"/>
            <a:ext cx="3476160" cy="1063800"/>
          </a:xfrm>
          <a:prstGeom prst="rect">
            <a:avLst/>
          </a:prstGeom>
        </p:spPr>
        <p:txBody>
          <a:bodyPr bIns="45000" lIns="90000" rIns="90000" tIns="45000"/>
          <a:p>
            <a:pPr algn="just">
              <a:lnSpc>
                <a:spcPct val="100000"/>
              </a:lnSpc>
            </a:pPr>
            <a:r>
              <a:rPr lang="pt-BR" sz="1600">
                <a:solidFill>
                  <a:srgbClr val="000000"/>
                </a:solidFill>
                <a:latin typeface="Arial"/>
              </a:rPr>
              <a:t>A falta de tratamento diferenciado para as micro e pequenas empresas na substituição tributária provoca prejuízos para o setor²</a:t>
            </a:r>
            <a:endParaRPr/>
          </a:p>
        </p:txBody>
      </p:sp>
    </p:spTree>
  </p:cSld>
</p:sld>
</file>

<file path=ppt/slides/slide1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5" name="TextShape 1"/>
          <p:cNvSpPr txBox="1"/>
          <p:nvPr/>
        </p:nvSpPr>
        <p:spPr>
          <a:xfrm>
            <a:off x="1523880" y="1122480"/>
            <a:ext cx="9143640" cy="2387160"/>
          </a:xfrm>
          <a:prstGeom prst="rect">
            <a:avLst/>
          </a:prstGeom>
        </p:spPr>
        <p:txBody>
          <a:bodyPr anchor="b"/>
          <a:p>
            <a:endParaRPr/>
          </a:p>
        </p:txBody>
      </p:sp>
      <p:sp>
        <p:nvSpPr>
          <p:cNvPr id="126" name="TextShape 2"/>
          <p:cNvSpPr txBox="1"/>
          <p:nvPr/>
        </p:nvSpPr>
        <p:spPr>
          <a:xfrm>
            <a:off x="1523880" y="3602160"/>
            <a:ext cx="9143640" cy="1655280"/>
          </a:xfrm>
          <a:prstGeom prst="rect">
            <a:avLst/>
          </a:prstGeom>
        </p:spPr>
        <p:txBody>
          <a:bodyPr/>
          <a:p>
            <a:pPr algn="ctr"/>
            <a:endParaRPr/>
          </a:p>
        </p:txBody>
      </p:sp>
      <p:pic>
        <p:nvPicPr>
          <p:cNvPr descr="" id="127" name="Imagem 3"/>
          <p:cNvPicPr/>
          <p:nvPr/>
        </p:nvPicPr>
        <p:blipFill>
          <a:blip r:embed="rId1"/>
          <a:stretch>
            <a:fillRect/>
          </a:stretch>
        </p:blipFill>
        <p:spPr>
          <a:xfrm>
            <a:off x="1161360" y="1080"/>
            <a:ext cx="9761400" cy="6746400"/>
          </a:xfrm>
          <a:prstGeom prst="rect">
            <a:avLst/>
          </a:prstGeom>
        </p:spPr>
      </p:pic>
      <p:sp>
        <p:nvSpPr>
          <p:cNvPr id="128" name="CustomShape 3"/>
          <p:cNvSpPr/>
          <p:nvPr/>
        </p:nvSpPr>
        <p:spPr>
          <a:xfrm>
            <a:off x="1499400" y="814680"/>
            <a:ext cx="9086040" cy="516960"/>
          </a:xfrm>
          <a:prstGeom prst="rect">
            <a:avLst/>
          </a:prstGeom>
        </p:spPr>
        <p:txBody>
          <a:bodyPr bIns="45000" lIns="90000" rIns="90000" tIns="45000"/>
          <a:p>
            <a:pPr algn="ctr">
              <a:lnSpc>
                <a:spcPct val="100000"/>
              </a:lnSpc>
            </a:pPr>
            <a:r>
              <a:rPr lang="pt-BR" sz="2800">
                <a:solidFill>
                  <a:srgbClr val="002060"/>
                </a:solidFill>
                <a:latin typeface="Arial Black"/>
              </a:rPr>
              <a:t>SUBSTITUIÇÃO TRIBUTÁRIA - OBSTÁCULO</a:t>
            </a:r>
            <a:endParaRPr/>
          </a:p>
        </p:txBody>
      </p:sp>
      <p:sp>
        <p:nvSpPr>
          <p:cNvPr id="129" name="CustomShape 4"/>
          <p:cNvSpPr/>
          <p:nvPr/>
        </p:nvSpPr>
        <p:spPr>
          <a:xfrm>
            <a:off x="1523880" y="1239480"/>
            <a:ext cx="8896680" cy="4898520"/>
          </a:xfrm>
          <a:prstGeom prst="rect">
            <a:avLst/>
          </a:prstGeom>
        </p:spPr>
        <p:txBody>
          <a:bodyPr bIns="45000" lIns="90000" rIns="90000" tIns="45000"/>
          <a:p>
            <a:pPr algn="ctr">
              <a:lnSpc>
                <a:spcPct val="200000"/>
              </a:lnSpc>
            </a:pPr>
            <a:r>
              <a:rPr lang="pt-BR" u="sng">
                <a:solidFill>
                  <a:srgbClr val="000000"/>
                </a:solidFill>
                <a:latin typeface="Arial"/>
              </a:rPr>
              <a:t>CONDIÇÃO DE SUSTITUTA TRIBUTÁRIA – EXEMPLO³</a:t>
            </a:r>
            <a:endParaRPr/>
          </a:p>
          <a:p>
            <a:pPr algn="just">
              <a:lnSpc>
                <a:spcPct val="150000"/>
              </a:lnSpc>
              <a:buFont typeface="Arial"/>
              <a:buChar char="•"/>
            </a:pPr>
            <a:r>
              <a:rPr lang="pt-BR" sz="1600">
                <a:solidFill>
                  <a:srgbClr val="000000"/>
                </a:solidFill>
                <a:latin typeface="Arial"/>
              </a:rPr>
              <a:t>Valor de mercadoria: R$ 10.000,00</a:t>
            </a:r>
            <a:endParaRPr/>
          </a:p>
          <a:p>
            <a:pPr algn="just">
              <a:lnSpc>
                <a:spcPct val="150000"/>
              </a:lnSpc>
              <a:buFont typeface="Arial"/>
              <a:buChar char="•"/>
            </a:pPr>
            <a:r>
              <a:rPr lang="pt-BR" sz="1600">
                <a:solidFill>
                  <a:srgbClr val="000000"/>
                </a:solidFill>
                <a:latin typeface="Arial"/>
              </a:rPr>
              <a:t>MVA estabelecido: 40%</a:t>
            </a:r>
            <a:endParaRPr/>
          </a:p>
          <a:p>
            <a:pPr algn="just">
              <a:lnSpc>
                <a:spcPct val="150000"/>
              </a:lnSpc>
            </a:pPr>
            <a:endParaRPr/>
          </a:p>
          <a:p>
            <a:pPr algn="just">
              <a:lnSpc>
                <a:spcPct val="150000"/>
              </a:lnSpc>
            </a:pPr>
            <a:endParaRPr/>
          </a:p>
          <a:p>
            <a:pPr algn="just">
              <a:lnSpc>
                <a:spcPct val="150000"/>
              </a:lnSpc>
            </a:pPr>
            <a:endParaRPr/>
          </a:p>
          <a:p>
            <a:pPr algn="just">
              <a:lnSpc>
                <a:spcPct val="150000"/>
              </a:lnSpc>
            </a:pPr>
            <a:endParaRPr/>
          </a:p>
          <a:p>
            <a:pPr algn="just">
              <a:lnSpc>
                <a:spcPct val="150000"/>
              </a:lnSpc>
            </a:pPr>
            <a:endParaRPr/>
          </a:p>
          <a:p>
            <a:pPr algn="just">
              <a:lnSpc>
                <a:spcPct val="150000"/>
              </a:lnSpc>
            </a:pPr>
            <a:endParaRPr/>
          </a:p>
          <a:p>
            <a:pPr algn="just">
              <a:lnSpc>
                <a:spcPct val="150000"/>
              </a:lnSpc>
            </a:pPr>
            <a:endParaRPr/>
          </a:p>
          <a:p>
            <a:pPr algn="just">
              <a:lnSpc>
                <a:spcPct val="150000"/>
              </a:lnSpc>
            </a:pPr>
            <a:endParaRPr/>
          </a:p>
          <a:p>
            <a:pPr algn="just">
              <a:lnSpc>
                <a:spcPct val="100000"/>
              </a:lnSpc>
            </a:pPr>
            <a:endParaRPr/>
          </a:p>
          <a:p>
            <a:pPr algn="just">
              <a:lnSpc>
                <a:spcPct val="100000"/>
              </a:lnSpc>
            </a:pPr>
            <a:endParaRPr/>
          </a:p>
          <a:p>
            <a:pPr algn="just">
              <a:lnSpc>
                <a:spcPct val="100000"/>
              </a:lnSpc>
            </a:pPr>
            <a:r>
              <a:rPr lang="pt-BR" sz="1000">
                <a:solidFill>
                  <a:srgbClr val="000000"/>
                </a:solidFill>
                <a:latin typeface="Arial"/>
              </a:rPr>
              <a:t>³ Disponível em </a:t>
            </a:r>
            <a:r>
              <a:rPr lang="pt-BR" sz="1000" u="sng">
                <a:solidFill>
                  <a:srgbClr val="0563c1"/>
                </a:solidFill>
                <a:latin typeface="Arial"/>
                <a:hlinkClick r:id="rId2"/>
              </a:rPr>
              <a:t>http://</a:t>
            </a:r>
            <a:r>
              <a:rPr lang="pt-BR" sz="1000" u="sng">
                <a:solidFill>
                  <a:srgbClr val="0563c1"/>
                </a:solidFill>
                <a:latin typeface="Arial"/>
                <a:hlinkClick r:id="rId3"/>
              </a:rPr>
              <a:t>www.fiscosoft.com.br/a/64p8/o-simples-nacional-e-o-icms-substituicao-tributaria-jose-nicodemos-de-amorim</a:t>
            </a:r>
            <a:r>
              <a:rPr lang="pt-BR" sz="1000">
                <a:solidFill>
                  <a:srgbClr val="000000"/>
                </a:solidFill>
                <a:latin typeface="Arial"/>
              </a:rPr>
              <a:t>. </a:t>
            </a:r>
            <a:endParaRPr/>
          </a:p>
          <a:p>
            <a:pPr algn="just">
              <a:lnSpc>
                <a:spcPct val="100000"/>
              </a:lnSpc>
            </a:pPr>
            <a:r>
              <a:rPr lang="pt-BR" sz="1000">
                <a:solidFill>
                  <a:srgbClr val="000000"/>
                </a:solidFill>
                <a:latin typeface="Arial"/>
              </a:rPr>
              <a:t>Acesso em 10 set. 2013</a:t>
            </a:r>
            <a:endParaRPr/>
          </a:p>
        </p:txBody>
      </p:sp>
      <p:graphicFrame>
        <p:nvGraphicFramePr>
          <p:cNvPr id="130" name="Table 5"/>
          <p:cNvGraphicFramePr/>
          <p:nvPr/>
        </p:nvGraphicFramePr>
        <p:xfrm>
          <a:off x="1628280" y="2549160"/>
          <a:ext cx="8127720" cy="3108600"/>
        </p:xfrm>
        <a:graphic>
          <a:graphicData uri="http://schemas.openxmlformats.org/drawingml/2006/table">
            <a:tbl>
              <a:tblPr/>
              <a:tblGrid>
                <a:gridCol w="3157560"/>
                <a:gridCol w="3196080"/>
                <a:gridCol w="1774080"/>
              </a:tblGrid>
              <a:tr h="822960">
                <a:tc>
                  <a:txBody>
                    <a:bodyPr wrap="none"/>
                    <a:p>
                      <a:pPr>
                        <a:lnSpc>
                          <a:spcPct val="100000"/>
                        </a:lnSpc>
                      </a:pPr>
                      <a:r>
                        <a:rPr b="1" lang="pt-BR" sz="1600">
                          <a:solidFill>
                            <a:srgbClr val="ffffff"/>
                          </a:solidFill>
                          <a:latin typeface="Arial"/>
                        </a:rPr>
                        <a:t>Aquisição de mercadoria de outro Estado sujeita à ST, sem a retenção de ICMS</a:t>
                      </a:r>
                      <a:endParaRPr/>
                    </a:p>
                  </a:txBody>
                  <a:tcPr/>
                </a:tc>
                <a:tc>
                  <a:txBody>
                    <a:bodyPr wrap="none"/>
                    <a:p>
                      <a:pPr>
                        <a:lnSpc>
                          <a:spcPct val="100000"/>
                        </a:lnSpc>
                      </a:pPr>
                      <a:r>
                        <a:rPr b="1" lang="pt-BR" sz="1600">
                          <a:solidFill>
                            <a:srgbClr val="ffffff"/>
                          </a:solidFill>
                          <a:latin typeface="Arial"/>
                        </a:rPr>
                        <a:t>Aquisição de mercadoria sem ST</a:t>
                      </a:r>
                      <a:endParaRPr/>
                    </a:p>
                  </a:txBody>
                  <a:tcPr/>
                </a:tc>
                <a:tc>
                  <a:txBody>
                    <a:bodyPr wrap="none"/>
                    <a:p>
                      <a:pPr>
                        <a:lnSpc>
                          <a:spcPct val="100000"/>
                        </a:lnSpc>
                      </a:pPr>
                      <a:r>
                        <a:rPr b="1" lang="pt-BR" sz="1600">
                          <a:solidFill>
                            <a:srgbClr val="ffffff"/>
                          </a:solidFill>
                          <a:latin typeface="Arial"/>
                        </a:rPr>
                        <a:t>Comparativo</a:t>
                      </a:r>
                      <a:endParaRPr/>
                    </a:p>
                  </a:txBody>
                  <a:tcPr/>
                </a:tc>
              </a:tr>
              <a:tr h="2285640">
                <a:tc>
                  <a:txBody>
                    <a:bodyPr wrap="none"/>
                    <a:p>
                      <a:pPr>
                        <a:lnSpc>
                          <a:spcPct val="100000"/>
                        </a:lnSpc>
                      </a:pPr>
                      <a:r>
                        <a:rPr lang="pt-BR" sz="1600">
                          <a:solidFill>
                            <a:srgbClr val="000000"/>
                          </a:solidFill>
                          <a:latin typeface="Arial"/>
                        </a:rPr>
                        <a:t>Base de cálculo: </a:t>
                      </a:r>
                      <a:endParaRPr/>
                    </a:p>
                    <a:p>
                      <a:pPr>
                        <a:lnSpc>
                          <a:spcPct val="100000"/>
                        </a:lnSpc>
                      </a:pPr>
                      <a:r>
                        <a:rPr lang="pt-BR" sz="1600">
                          <a:solidFill>
                            <a:srgbClr val="000000"/>
                          </a:solidFill>
                          <a:latin typeface="Arial"/>
                        </a:rPr>
                        <a:t>R$ 10.000,00 x 140 = </a:t>
                      </a:r>
                      <a:endParaRPr/>
                    </a:p>
                    <a:p>
                      <a:pPr>
                        <a:lnSpc>
                          <a:spcPct val="100000"/>
                        </a:lnSpc>
                      </a:pPr>
                      <a:r>
                        <a:rPr lang="pt-BR" sz="1600">
                          <a:solidFill>
                            <a:srgbClr val="000000"/>
                          </a:solidFill>
                          <a:latin typeface="Arial"/>
                        </a:rPr>
                        <a:t>R$ 14.000,00</a:t>
                      </a:r>
                      <a:endParaRPr/>
                    </a:p>
                    <a:p>
                      <a:pPr>
                        <a:lnSpc>
                          <a:spcPct val="100000"/>
                        </a:lnSpc>
                      </a:pPr>
                      <a:endParaRPr/>
                    </a:p>
                    <a:p>
                      <a:pPr>
                        <a:lnSpc>
                          <a:spcPct val="100000"/>
                        </a:lnSpc>
                      </a:pPr>
                      <a:r>
                        <a:rPr lang="pt-BR" sz="1600">
                          <a:solidFill>
                            <a:srgbClr val="000000"/>
                          </a:solidFill>
                          <a:latin typeface="Arial"/>
                        </a:rPr>
                        <a:t>Imposto a recolher: </a:t>
                      </a:r>
                      <a:endParaRPr/>
                    </a:p>
                    <a:p>
                      <a:pPr>
                        <a:lnSpc>
                          <a:spcPct val="100000"/>
                        </a:lnSpc>
                      </a:pPr>
                      <a:r>
                        <a:rPr lang="pt-BR" sz="1600">
                          <a:solidFill>
                            <a:srgbClr val="000000"/>
                          </a:solidFill>
                          <a:latin typeface="Arial"/>
                        </a:rPr>
                        <a:t>R$14.000,00 x 19% - (12% de R$10.000,00) = </a:t>
                      </a:r>
                      <a:endParaRPr/>
                    </a:p>
                    <a:p>
                      <a:pPr>
                        <a:lnSpc>
                          <a:spcPct val="100000"/>
                        </a:lnSpc>
                      </a:pPr>
                      <a:r>
                        <a:rPr b="1" lang="pt-BR" sz="1600">
                          <a:solidFill>
                            <a:srgbClr val="000000"/>
                          </a:solidFill>
                          <a:latin typeface="Arial"/>
                        </a:rPr>
                        <a:t>R$ 1.460,00</a:t>
                      </a:r>
                      <a:endParaRPr/>
                    </a:p>
                  </a:txBody>
                  <a:tcPr/>
                </a:tc>
                <a:tc>
                  <a:txBody>
                    <a:bodyPr wrap="none"/>
                    <a:p>
                      <a:pPr>
                        <a:lnSpc>
                          <a:spcPct val="100000"/>
                        </a:lnSpc>
                      </a:pPr>
                      <a:r>
                        <a:rPr lang="pt-BR" sz="1600">
                          <a:solidFill>
                            <a:srgbClr val="000000"/>
                          </a:solidFill>
                          <a:latin typeface="Arial"/>
                        </a:rPr>
                        <a:t>Valor de aquisição:</a:t>
                      </a:r>
                      <a:endParaRPr/>
                    </a:p>
                    <a:p>
                      <a:pPr>
                        <a:lnSpc>
                          <a:spcPct val="100000"/>
                        </a:lnSpc>
                      </a:pPr>
                      <a:r>
                        <a:rPr lang="pt-BR" sz="1600">
                          <a:solidFill>
                            <a:srgbClr val="000000"/>
                          </a:solidFill>
                          <a:latin typeface="Arial"/>
                        </a:rPr>
                        <a:t>R$ 10.000,00</a:t>
                      </a:r>
                      <a:endParaRPr/>
                    </a:p>
                    <a:p>
                      <a:pPr>
                        <a:lnSpc>
                          <a:spcPct val="100000"/>
                        </a:lnSpc>
                      </a:pPr>
                      <a:endParaRPr/>
                    </a:p>
                    <a:p>
                      <a:pPr>
                        <a:lnSpc>
                          <a:spcPct val="100000"/>
                        </a:lnSpc>
                      </a:pPr>
                      <a:r>
                        <a:rPr lang="pt-BR" sz="1600">
                          <a:solidFill>
                            <a:srgbClr val="000000"/>
                          </a:solidFill>
                          <a:latin typeface="Arial"/>
                        </a:rPr>
                        <a:t>Alíquota máxima do Simples: 3,95%</a:t>
                      </a:r>
                      <a:endParaRPr/>
                    </a:p>
                    <a:p>
                      <a:pPr>
                        <a:lnSpc>
                          <a:spcPct val="100000"/>
                        </a:lnSpc>
                      </a:pPr>
                      <a:endParaRPr/>
                    </a:p>
                    <a:p>
                      <a:pPr>
                        <a:lnSpc>
                          <a:spcPct val="100000"/>
                        </a:lnSpc>
                      </a:pPr>
                      <a:r>
                        <a:rPr lang="pt-BR" sz="1600">
                          <a:solidFill>
                            <a:srgbClr val="000000"/>
                          </a:solidFill>
                          <a:latin typeface="Arial"/>
                        </a:rPr>
                        <a:t>Imposto a recolher:</a:t>
                      </a:r>
                      <a:endParaRPr/>
                    </a:p>
                    <a:p>
                      <a:pPr>
                        <a:lnSpc>
                          <a:spcPct val="100000"/>
                        </a:lnSpc>
                      </a:pPr>
                      <a:r>
                        <a:rPr lang="pt-BR" sz="1600">
                          <a:solidFill>
                            <a:srgbClr val="000000"/>
                          </a:solidFill>
                          <a:latin typeface="Arial"/>
                        </a:rPr>
                        <a:t>14.000,00 x 3,95% = </a:t>
                      </a:r>
                      <a:r>
                        <a:rPr b="1" lang="pt-BR" sz="1600">
                          <a:solidFill>
                            <a:srgbClr val="000000"/>
                          </a:solidFill>
                          <a:latin typeface="Arial"/>
                        </a:rPr>
                        <a:t>R$553,00</a:t>
                      </a:r>
                      <a:endParaRPr/>
                    </a:p>
                    <a:p>
                      <a:pPr>
                        <a:lnSpc>
                          <a:spcPct val="100000"/>
                        </a:lnSpc>
                      </a:pPr>
                      <a:endParaRPr/>
                    </a:p>
                  </a:txBody>
                  <a:tcPr/>
                </a:tc>
                <a:tc>
                  <a:txBody>
                    <a:bodyPr wrap="none"/>
                    <a:p>
                      <a:pPr>
                        <a:lnSpc>
                          <a:spcPct val="100000"/>
                        </a:lnSpc>
                      </a:pPr>
                      <a:r>
                        <a:rPr lang="pt-BR" sz="1600">
                          <a:solidFill>
                            <a:srgbClr val="000000"/>
                          </a:solidFill>
                          <a:latin typeface="Arial"/>
                        </a:rPr>
                        <a:t>Valor a recolher com ST:</a:t>
                      </a:r>
                      <a:endParaRPr/>
                    </a:p>
                    <a:p>
                      <a:pPr>
                        <a:lnSpc>
                          <a:spcPct val="100000"/>
                        </a:lnSpc>
                      </a:pPr>
                      <a:r>
                        <a:rPr lang="pt-BR" sz="1600">
                          <a:solidFill>
                            <a:srgbClr val="000000"/>
                          </a:solidFill>
                          <a:latin typeface="Arial"/>
                        </a:rPr>
                        <a:t>R$ 1.460,00</a:t>
                      </a:r>
                      <a:endParaRPr/>
                    </a:p>
                    <a:p>
                      <a:pPr>
                        <a:lnSpc>
                          <a:spcPct val="100000"/>
                        </a:lnSpc>
                      </a:pPr>
                      <a:endParaRPr/>
                    </a:p>
                    <a:p>
                      <a:pPr>
                        <a:lnSpc>
                          <a:spcPct val="100000"/>
                        </a:lnSpc>
                      </a:pPr>
                      <a:r>
                        <a:rPr lang="pt-BR" sz="1600">
                          <a:solidFill>
                            <a:srgbClr val="000000"/>
                          </a:solidFill>
                          <a:latin typeface="Arial"/>
                        </a:rPr>
                        <a:t>Valor a recolher sem ST:</a:t>
                      </a:r>
                      <a:endParaRPr/>
                    </a:p>
                    <a:p>
                      <a:pPr>
                        <a:lnSpc>
                          <a:spcPct val="100000"/>
                        </a:lnSpc>
                      </a:pPr>
                      <a:r>
                        <a:rPr lang="pt-BR" sz="1600">
                          <a:solidFill>
                            <a:srgbClr val="000000"/>
                          </a:solidFill>
                          <a:latin typeface="Arial"/>
                        </a:rPr>
                        <a:t>R$ 553,00</a:t>
                      </a:r>
                      <a:endParaRPr/>
                    </a:p>
                    <a:p>
                      <a:pPr>
                        <a:lnSpc>
                          <a:spcPct val="100000"/>
                        </a:lnSpc>
                      </a:pPr>
                      <a:endParaRPr/>
                    </a:p>
                    <a:p>
                      <a:pPr>
                        <a:lnSpc>
                          <a:spcPct val="100000"/>
                        </a:lnSpc>
                      </a:pPr>
                      <a:r>
                        <a:rPr lang="pt-BR" sz="1600">
                          <a:solidFill>
                            <a:srgbClr val="000000"/>
                          </a:solidFill>
                          <a:latin typeface="Arial"/>
                        </a:rPr>
                        <a:t>≠ </a:t>
                      </a:r>
                      <a:r>
                        <a:rPr b="1" lang="pt-BR" sz="1600">
                          <a:solidFill>
                            <a:srgbClr val="000000"/>
                          </a:solidFill>
                          <a:latin typeface="Arial"/>
                        </a:rPr>
                        <a:t>R$907,00</a:t>
                      </a:r>
                      <a:endParaRPr/>
                    </a:p>
                  </a:txBody>
                  <a:tcPr/>
                </a:tc>
              </a:tr>
            </a:tbl>
          </a:graphicData>
        </a:graphic>
      </p:graphicFrame>
    </p:spTree>
  </p:cSld>
</p:sld>
</file>

<file path=ppt/slides/slide1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1" name="TextShape 1"/>
          <p:cNvSpPr txBox="1"/>
          <p:nvPr/>
        </p:nvSpPr>
        <p:spPr>
          <a:xfrm>
            <a:off x="1523880" y="1122480"/>
            <a:ext cx="9143640" cy="2387160"/>
          </a:xfrm>
          <a:prstGeom prst="rect">
            <a:avLst/>
          </a:prstGeom>
        </p:spPr>
        <p:txBody>
          <a:bodyPr anchor="b"/>
          <a:p>
            <a:endParaRPr/>
          </a:p>
        </p:txBody>
      </p:sp>
      <p:sp>
        <p:nvSpPr>
          <p:cNvPr id="132" name="TextShape 2"/>
          <p:cNvSpPr txBox="1"/>
          <p:nvPr/>
        </p:nvSpPr>
        <p:spPr>
          <a:xfrm>
            <a:off x="1523880" y="3602160"/>
            <a:ext cx="9143640" cy="1655280"/>
          </a:xfrm>
          <a:prstGeom prst="rect">
            <a:avLst/>
          </a:prstGeom>
        </p:spPr>
        <p:txBody>
          <a:bodyPr/>
          <a:p>
            <a:pPr algn="ctr"/>
            <a:endParaRPr/>
          </a:p>
        </p:txBody>
      </p:sp>
      <p:pic>
        <p:nvPicPr>
          <p:cNvPr descr="" id="133" name="Imagem 3"/>
          <p:cNvPicPr/>
          <p:nvPr/>
        </p:nvPicPr>
        <p:blipFill>
          <a:blip r:embed="rId1"/>
          <a:stretch>
            <a:fillRect/>
          </a:stretch>
        </p:blipFill>
        <p:spPr>
          <a:xfrm>
            <a:off x="1161360" y="1080"/>
            <a:ext cx="9761400" cy="6746400"/>
          </a:xfrm>
          <a:prstGeom prst="rect">
            <a:avLst/>
          </a:prstGeom>
        </p:spPr>
      </p:pic>
      <p:sp>
        <p:nvSpPr>
          <p:cNvPr id="134" name="CustomShape 3"/>
          <p:cNvSpPr/>
          <p:nvPr/>
        </p:nvSpPr>
        <p:spPr>
          <a:xfrm>
            <a:off x="1499400" y="814680"/>
            <a:ext cx="9086040" cy="943560"/>
          </a:xfrm>
          <a:prstGeom prst="rect">
            <a:avLst/>
          </a:prstGeom>
        </p:spPr>
        <p:txBody>
          <a:bodyPr bIns="45000" lIns="90000" rIns="90000" tIns="45000"/>
          <a:p>
            <a:pPr algn="ctr">
              <a:lnSpc>
                <a:spcPct val="100000"/>
              </a:lnSpc>
            </a:pPr>
            <a:r>
              <a:rPr lang="pt-BR" sz="2800">
                <a:solidFill>
                  <a:srgbClr val="002060"/>
                </a:solidFill>
                <a:latin typeface="Arial Black"/>
              </a:rPr>
              <a:t>SUBSTITUIÇÃO TRIBUTÁRIA E ME/EPP - OBSTÁCULO</a:t>
            </a:r>
            <a:endParaRPr/>
          </a:p>
        </p:txBody>
      </p:sp>
      <p:sp>
        <p:nvSpPr>
          <p:cNvPr id="135" name="CustomShape 4"/>
          <p:cNvSpPr/>
          <p:nvPr/>
        </p:nvSpPr>
        <p:spPr>
          <a:xfrm>
            <a:off x="1523880" y="1429200"/>
            <a:ext cx="8896680" cy="5663160"/>
          </a:xfrm>
          <a:prstGeom prst="rect">
            <a:avLst/>
          </a:prstGeom>
        </p:spPr>
        <p:txBody>
          <a:bodyPr bIns="45000" lIns="90000" rIns="90000" tIns="45000"/>
          <a:p>
            <a:pPr algn="ctr">
              <a:lnSpc>
                <a:spcPct val="200000"/>
              </a:lnSpc>
            </a:pPr>
            <a:r>
              <a:rPr lang="pt-BR" sz="2400" u="sng">
                <a:solidFill>
                  <a:srgbClr val="000000"/>
                </a:solidFill>
                <a:latin typeface="Arial"/>
              </a:rPr>
              <a:t>CONDIÇÃO DE SUSTITUTA TRIBUTÁRIA </a:t>
            </a:r>
            <a:endParaRPr/>
          </a:p>
          <a:p>
            <a:pPr algn="just">
              <a:lnSpc>
                <a:spcPct val="200000"/>
              </a:lnSpc>
              <a:buFont typeface="Arial"/>
              <a:buChar char="•"/>
            </a:pPr>
            <a:r>
              <a:rPr lang="pt-BR">
                <a:solidFill>
                  <a:srgbClr val="000000"/>
                </a:solidFill>
                <a:latin typeface="Arial"/>
              </a:rPr>
              <a:t>ST em empresas optantes pelo Simples Nacional gera um pagamento a maior do tributo, pois não há a previsão de diferenciação do recolhimento quando destinada a mercadoria para micro e pequenas empresas do Simples.</a:t>
            </a:r>
            <a:endParaRPr/>
          </a:p>
          <a:p>
            <a:pPr algn="just">
              <a:lnSpc>
                <a:spcPct val="200000"/>
              </a:lnSpc>
            </a:pPr>
            <a:endParaRPr/>
          </a:p>
          <a:p>
            <a:pPr algn="just">
              <a:lnSpc>
                <a:spcPct val="150000"/>
              </a:lnSpc>
            </a:pPr>
            <a:endParaRPr/>
          </a:p>
          <a:p>
            <a:pPr algn="just">
              <a:lnSpc>
                <a:spcPct val="150000"/>
              </a:lnSpc>
            </a:pPr>
            <a:endParaRPr/>
          </a:p>
          <a:p>
            <a:pPr algn="just">
              <a:lnSpc>
                <a:spcPct val="150000"/>
              </a:lnSpc>
            </a:pPr>
            <a:endParaRPr/>
          </a:p>
          <a:p>
            <a:pPr algn="just">
              <a:lnSpc>
                <a:spcPct val="150000"/>
              </a:lnSpc>
            </a:pPr>
            <a:endParaRPr/>
          </a:p>
          <a:p>
            <a:pPr algn="just">
              <a:lnSpc>
                <a:spcPct val="150000"/>
              </a:lnSpc>
            </a:pPr>
            <a:r>
              <a:rPr lang="pt-BR" sz="1000">
                <a:solidFill>
                  <a:srgbClr val="000000"/>
                </a:solidFill>
                <a:latin typeface="Arial"/>
              </a:rPr>
              <a:t>	</a:t>
            </a:r>
            <a:r>
              <a:rPr b="1" lang="pt-BR" sz="1000">
                <a:solidFill>
                  <a:srgbClr val="000000"/>
                </a:solidFill>
                <a:latin typeface="Arial"/>
              </a:rPr>
              <a:t>José Tarcísio da Silva</a:t>
            </a:r>
            <a:r>
              <a:rPr lang="pt-BR" sz="1000">
                <a:solidFill>
                  <a:srgbClr val="000000"/>
                </a:solidFill>
                <a:latin typeface="Arial"/>
              </a:rPr>
              <a:t>, presidente da Confederação Nacional das Microempresas e Empresas de Pequeno Porte (Comicro).</a:t>
            </a:r>
            <a:endParaRPr/>
          </a:p>
          <a:p>
            <a:pPr algn="just">
              <a:lnSpc>
                <a:spcPct val="150000"/>
              </a:lnSpc>
            </a:pPr>
            <a:endParaRPr/>
          </a:p>
          <a:p>
            <a:pPr algn="just">
              <a:lnSpc>
                <a:spcPct val="150000"/>
              </a:lnSpc>
            </a:pPr>
            <a:endParaRPr/>
          </a:p>
          <a:p>
            <a:pPr algn="just">
              <a:lnSpc>
                <a:spcPct val="150000"/>
              </a:lnSpc>
            </a:pPr>
            <a:endParaRPr/>
          </a:p>
        </p:txBody>
      </p:sp>
      <p:sp>
        <p:nvSpPr>
          <p:cNvPr id="136" name="CustomShape 5"/>
          <p:cNvSpPr/>
          <p:nvPr/>
        </p:nvSpPr>
        <p:spPr>
          <a:xfrm>
            <a:off x="2034720" y="3929400"/>
            <a:ext cx="2553480" cy="1328040"/>
          </a:xfrm>
          <a:prstGeom prst="rect">
            <a:avLst>
              <a:gd fmla="val -7002" name="adj1"/>
              <a:gd fmla="val 78360" name="adj2"/>
              <a:gd fmla="val 16667" name="adj3"/>
            </a:avLst>
          </a:prstGeom>
          <a:solidFill>
            <a:srgbClr val="5b9bd5"/>
          </a:solidFill>
          <a:ln w="12600">
            <a:solidFill>
              <a:srgbClr val="43729d"/>
            </a:solidFill>
            <a:miter/>
          </a:ln>
        </p:spPr>
        <p:txBody>
          <a:bodyPr anchor="ctr" bIns="45000" lIns="90000" rIns="90000" tIns="45000"/>
          <a:p>
            <a:pPr algn="just">
              <a:lnSpc>
                <a:spcPct val="100000"/>
              </a:lnSpc>
            </a:pPr>
            <a:r>
              <a:rPr lang="pt-BR" sz="1400">
                <a:solidFill>
                  <a:srgbClr val="ffffff"/>
                </a:solidFill>
                <a:latin typeface="Arial"/>
              </a:rPr>
              <a:t>“</a:t>
            </a:r>
            <a:r>
              <a:rPr lang="pt-BR" sz="1400">
                <a:solidFill>
                  <a:srgbClr val="ffffff"/>
                </a:solidFill>
                <a:latin typeface="Arial"/>
              </a:rPr>
              <a:t>As micro e pequenas empresas são o segmento da economia que mais emprega e, em vez de serem desoneradas, pagam ainda mais impostos.”</a:t>
            </a:r>
            <a:endParaRPr/>
          </a:p>
        </p:txBody>
      </p:sp>
      <p:sp>
        <p:nvSpPr>
          <p:cNvPr id="137" name="CustomShape 6"/>
          <p:cNvSpPr/>
          <p:nvPr/>
        </p:nvSpPr>
        <p:spPr>
          <a:xfrm>
            <a:off x="5428800" y="4008600"/>
            <a:ext cx="3154680" cy="1169280"/>
          </a:xfrm>
          <a:prstGeom prst="rect">
            <a:avLst>
              <a:gd fmla="val -32590" name="adj1"/>
              <a:gd fmla="val 81177" name="adj2"/>
              <a:gd fmla="val 16667" name="adj3"/>
            </a:avLst>
          </a:prstGeom>
          <a:solidFill>
            <a:srgbClr val="5b9bd5"/>
          </a:solidFill>
          <a:ln w="12600">
            <a:solidFill>
              <a:srgbClr val="43729d"/>
            </a:solidFill>
            <a:miter/>
          </a:ln>
        </p:spPr>
        <p:txBody>
          <a:bodyPr anchor="ctr" bIns="45000" lIns="90000" rIns="90000" tIns="45000"/>
          <a:p>
            <a:pPr algn="just">
              <a:lnSpc>
                <a:spcPct val="100000"/>
              </a:lnSpc>
            </a:pPr>
            <a:r>
              <a:rPr lang="pt-BR" sz="1400">
                <a:solidFill>
                  <a:srgbClr val="ffffff"/>
                </a:solidFill>
                <a:latin typeface="Arial"/>
              </a:rPr>
              <a:t>“</a:t>
            </a:r>
            <a:r>
              <a:rPr lang="pt-BR" sz="1400">
                <a:solidFill>
                  <a:srgbClr val="ffffff"/>
                </a:solidFill>
                <a:latin typeface="Arial"/>
              </a:rPr>
              <a:t>O ideal seria que a substituição tributária fosse extinta ou que, pelo menos, ela continue, mas com um abatimento na íntegra para as empresas de menor porte.”</a:t>
            </a:r>
            <a:endParaRPr/>
          </a:p>
        </p:txBody>
      </p:sp>
    </p:spTree>
  </p:cSld>
</p:sld>
</file>

<file path=ppt/slides/slide1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8" name="TextShape 1"/>
          <p:cNvSpPr txBox="1"/>
          <p:nvPr/>
        </p:nvSpPr>
        <p:spPr>
          <a:xfrm>
            <a:off x="1523880" y="1122480"/>
            <a:ext cx="9143640" cy="2387160"/>
          </a:xfrm>
          <a:prstGeom prst="rect">
            <a:avLst/>
          </a:prstGeom>
        </p:spPr>
        <p:txBody>
          <a:bodyPr anchor="b"/>
          <a:p>
            <a:endParaRPr/>
          </a:p>
        </p:txBody>
      </p:sp>
      <p:sp>
        <p:nvSpPr>
          <p:cNvPr id="139" name="TextShape 2"/>
          <p:cNvSpPr txBox="1"/>
          <p:nvPr/>
        </p:nvSpPr>
        <p:spPr>
          <a:xfrm>
            <a:off x="1523880" y="3602160"/>
            <a:ext cx="9143640" cy="1655280"/>
          </a:xfrm>
          <a:prstGeom prst="rect">
            <a:avLst/>
          </a:prstGeom>
        </p:spPr>
        <p:txBody>
          <a:bodyPr/>
          <a:p>
            <a:pPr algn="ctr"/>
            <a:endParaRPr/>
          </a:p>
        </p:txBody>
      </p:sp>
      <p:pic>
        <p:nvPicPr>
          <p:cNvPr descr="" id="140" name="Imagem 3"/>
          <p:cNvPicPr/>
          <p:nvPr/>
        </p:nvPicPr>
        <p:blipFill>
          <a:blip r:embed="rId1"/>
          <a:stretch>
            <a:fillRect/>
          </a:stretch>
        </p:blipFill>
        <p:spPr>
          <a:xfrm>
            <a:off x="1161360" y="1080"/>
            <a:ext cx="9761400" cy="6746400"/>
          </a:xfrm>
          <a:prstGeom prst="rect">
            <a:avLst/>
          </a:prstGeom>
        </p:spPr>
      </p:pic>
      <p:sp>
        <p:nvSpPr>
          <p:cNvPr id="141" name="CustomShape 3"/>
          <p:cNvSpPr/>
          <p:nvPr/>
        </p:nvSpPr>
        <p:spPr>
          <a:xfrm>
            <a:off x="1499400" y="685080"/>
            <a:ext cx="9086040" cy="943560"/>
          </a:xfrm>
          <a:prstGeom prst="rect">
            <a:avLst/>
          </a:prstGeom>
        </p:spPr>
        <p:txBody>
          <a:bodyPr bIns="45000" lIns="90000" rIns="90000" tIns="45000"/>
          <a:p>
            <a:pPr algn="ctr">
              <a:lnSpc>
                <a:spcPct val="100000"/>
              </a:lnSpc>
            </a:pPr>
            <a:r>
              <a:rPr lang="pt-BR" sz="2800">
                <a:solidFill>
                  <a:srgbClr val="002060"/>
                </a:solidFill>
                <a:latin typeface="Arial Black"/>
              </a:rPr>
              <a:t>SUBSTITUIÇÃO TRIBUTÁRIA E ME/EPP - OBSTÁCULO</a:t>
            </a:r>
            <a:endParaRPr/>
          </a:p>
        </p:txBody>
      </p:sp>
      <p:sp>
        <p:nvSpPr>
          <p:cNvPr id="142" name="CustomShape 4"/>
          <p:cNvSpPr/>
          <p:nvPr/>
        </p:nvSpPr>
        <p:spPr>
          <a:xfrm>
            <a:off x="1499400" y="1324800"/>
            <a:ext cx="8896680" cy="4932720"/>
          </a:xfrm>
          <a:prstGeom prst="rect">
            <a:avLst/>
          </a:prstGeom>
        </p:spPr>
        <p:txBody>
          <a:bodyPr bIns="45000" lIns="90000" rIns="90000" tIns="45000"/>
          <a:p>
            <a:pPr algn="ctr">
              <a:lnSpc>
                <a:spcPct val="200000"/>
              </a:lnSpc>
            </a:pPr>
            <a:r>
              <a:rPr lang="pt-BR" sz="2400" u="sng">
                <a:solidFill>
                  <a:srgbClr val="000000"/>
                </a:solidFill>
                <a:latin typeface="Arial"/>
              </a:rPr>
              <a:t>CONDIÇÃO DE SUSTITUTA TRIBUTÁRIA </a:t>
            </a:r>
            <a:endParaRPr/>
          </a:p>
          <a:p>
            <a:pPr algn="just">
              <a:lnSpc>
                <a:spcPct val="150000"/>
              </a:lnSpc>
              <a:buFont typeface="Arial"/>
              <a:buChar char="•"/>
            </a:pPr>
            <a:r>
              <a:rPr lang="pt-BR">
                <a:solidFill>
                  <a:srgbClr val="000000"/>
                </a:solidFill>
                <a:latin typeface="Arial"/>
              </a:rPr>
              <a:t>As empresas do Simples acabam pagando a mesma alíquota de empresas de outros regimes tributários.</a:t>
            </a:r>
            <a:endParaRPr/>
          </a:p>
          <a:p>
            <a:pPr algn="just">
              <a:lnSpc>
                <a:spcPct val="150000"/>
              </a:lnSpc>
              <a:buFont typeface="Arial"/>
              <a:buChar char="•"/>
            </a:pPr>
            <a:r>
              <a:rPr lang="pt-BR">
                <a:solidFill>
                  <a:srgbClr val="000000"/>
                </a:solidFill>
                <a:latin typeface="Arial"/>
              </a:rPr>
              <a:t>Ex: Alíquota de ICMS no Simples varia de 1,25% a 3,95%. As micro e pequenas empresas pagam, em média, 6,3% de alíquota de ICMS ao comprarem um produto sujeito à ST.</a:t>
            </a:r>
            <a:endParaRPr/>
          </a:p>
          <a:p>
            <a:pPr algn="just">
              <a:lnSpc>
                <a:spcPct val="150000"/>
              </a:lnSpc>
            </a:pPr>
            <a:endParaRPr/>
          </a:p>
          <a:p>
            <a:pPr algn="just">
              <a:lnSpc>
                <a:spcPct val="150000"/>
              </a:lnSpc>
            </a:pPr>
            <a:endParaRPr/>
          </a:p>
          <a:p>
            <a:pPr algn="just">
              <a:lnSpc>
                <a:spcPct val="150000"/>
              </a:lnSpc>
            </a:pPr>
            <a:endParaRPr/>
          </a:p>
          <a:p>
            <a:pPr algn="just">
              <a:lnSpc>
                <a:spcPct val="150000"/>
              </a:lnSpc>
            </a:pPr>
            <a:endParaRPr/>
          </a:p>
          <a:p>
            <a:pPr algn="just">
              <a:lnSpc>
                <a:spcPct val="150000"/>
              </a:lnSpc>
            </a:pPr>
            <a:endParaRPr/>
          </a:p>
          <a:p>
            <a:pPr algn="just">
              <a:lnSpc>
                <a:spcPct val="150000"/>
              </a:lnSpc>
            </a:pPr>
            <a:r>
              <a:rPr b="1" lang="pt-BR" sz="1000">
                <a:solidFill>
                  <a:srgbClr val="000000"/>
                </a:solidFill>
                <a:latin typeface="Arial"/>
              </a:rPr>
              <a:t>Bruno Quick</a:t>
            </a:r>
            <a:r>
              <a:rPr lang="pt-BR" sz="1000">
                <a:solidFill>
                  <a:srgbClr val="000000"/>
                </a:solidFill>
                <a:latin typeface="Arial"/>
              </a:rPr>
              <a:t>, gerente da Unidade de Políticas Públicas do Serviço Brasileiro de Apoio às Micro e Pequenas Empresas (Sebrae). </a:t>
            </a:r>
            <a:endParaRPr/>
          </a:p>
        </p:txBody>
      </p:sp>
      <p:sp>
        <p:nvSpPr>
          <p:cNvPr id="143" name="CustomShape 5"/>
          <p:cNvSpPr/>
          <p:nvPr/>
        </p:nvSpPr>
        <p:spPr>
          <a:xfrm>
            <a:off x="4662720" y="3781440"/>
            <a:ext cx="4645800" cy="1698840"/>
          </a:xfrm>
          <a:prstGeom prst="rect">
            <a:avLst>
              <a:gd fmla="val -39860" name="adj1"/>
              <a:gd fmla="val 73080" name="adj2"/>
              <a:gd fmla="val 16667" name="adj3"/>
            </a:avLst>
          </a:prstGeom>
          <a:solidFill>
            <a:srgbClr val="5b9bd5"/>
          </a:solidFill>
          <a:ln w="12600">
            <a:solidFill>
              <a:srgbClr val="43729d"/>
            </a:solidFill>
            <a:miter/>
          </a:ln>
        </p:spPr>
        <p:txBody>
          <a:bodyPr anchor="ctr" bIns="45000" lIns="90000" rIns="90000" tIns="45000"/>
          <a:p>
            <a:pPr algn="just">
              <a:lnSpc>
                <a:spcPct val="100000"/>
              </a:lnSpc>
            </a:pPr>
            <a:r>
              <a:rPr lang="pt-BR" sz="1400">
                <a:solidFill>
                  <a:srgbClr val="ffffff"/>
                </a:solidFill>
                <a:latin typeface="Arial"/>
              </a:rPr>
              <a:t>“</a:t>
            </a:r>
            <a:r>
              <a:rPr lang="pt-BR" sz="1400">
                <a:solidFill>
                  <a:srgbClr val="ffffff"/>
                </a:solidFill>
                <a:latin typeface="Arial"/>
              </a:rPr>
              <a:t>O micro e pequeno empresário, na prática, arca com um adicional em relação à alíquota do Simples Nacional. Cerca de um terço da carga do Simples corresponde ao ICMS. Com a substituição tributária, um terço do esforço que o país contribuiu para gerar emprego e renda se perde.”</a:t>
            </a:r>
            <a:endParaRPr/>
          </a:p>
        </p:txBody>
      </p:sp>
    </p:spTree>
  </p:cSld>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5" name="TextShape 1"/>
          <p:cNvSpPr txBox="1"/>
          <p:nvPr/>
        </p:nvSpPr>
        <p:spPr>
          <a:xfrm>
            <a:off x="1523880" y="1122480"/>
            <a:ext cx="9143640" cy="2387160"/>
          </a:xfrm>
          <a:prstGeom prst="rect">
            <a:avLst/>
          </a:prstGeom>
        </p:spPr>
        <p:txBody>
          <a:bodyPr anchor="b"/>
          <a:p>
            <a:endParaRPr/>
          </a:p>
        </p:txBody>
      </p:sp>
      <p:sp>
        <p:nvSpPr>
          <p:cNvPr id="46" name="TextShape 2"/>
          <p:cNvSpPr txBox="1"/>
          <p:nvPr/>
        </p:nvSpPr>
        <p:spPr>
          <a:xfrm>
            <a:off x="1523880" y="3602160"/>
            <a:ext cx="9143640" cy="1655280"/>
          </a:xfrm>
          <a:prstGeom prst="rect">
            <a:avLst/>
          </a:prstGeom>
        </p:spPr>
        <p:txBody>
          <a:bodyPr/>
          <a:p>
            <a:pPr algn="ctr"/>
            <a:endParaRPr/>
          </a:p>
        </p:txBody>
      </p:sp>
      <p:pic>
        <p:nvPicPr>
          <p:cNvPr descr="" id="47" name="Imagem 3"/>
          <p:cNvPicPr/>
          <p:nvPr/>
        </p:nvPicPr>
        <p:blipFill>
          <a:blip r:embed="rId1"/>
          <a:stretch>
            <a:fillRect/>
          </a:stretch>
        </p:blipFill>
        <p:spPr>
          <a:xfrm>
            <a:off x="1161360" y="1080"/>
            <a:ext cx="9761400" cy="6746400"/>
          </a:xfrm>
          <a:prstGeom prst="rect">
            <a:avLst/>
          </a:prstGeom>
        </p:spPr>
      </p:pic>
      <p:sp>
        <p:nvSpPr>
          <p:cNvPr id="48" name="CustomShape 3"/>
          <p:cNvSpPr/>
          <p:nvPr/>
        </p:nvSpPr>
        <p:spPr>
          <a:xfrm>
            <a:off x="1523880" y="996840"/>
            <a:ext cx="9086040" cy="516960"/>
          </a:xfrm>
          <a:prstGeom prst="rect">
            <a:avLst/>
          </a:prstGeom>
        </p:spPr>
        <p:txBody>
          <a:bodyPr bIns="45000" lIns="90000" rIns="90000" tIns="45000"/>
          <a:p>
            <a:pPr algn="ctr">
              <a:lnSpc>
                <a:spcPct val="100000"/>
              </a:lnSpc>
            </a:pPr>
            <a:r>
              <a:rPr lang="pt-BR" sz="2800">
                <a:solidFill>
                  <a:srgbClr val="002060"/>
                </a:solidFill>
                <a:latin typeface="Arial Black"/>
              </a:rPr>
              <a:t>LETÍCIA MARY FERNANDES DO AMARAL</a:t>
            </a:r>
            <a:endParaRPr/>
          </a:p>
        </p:txBody>
      </p:sp>
      <p:sp>
        <p:nvSpPr>
          <p:cNvPr id="49" name="CustomShape 4"/>
          <p:cNvSpPr/>
          <p:nvPr/>
        </p:nvSpPr>
        <p:spPr>
          <a:xfrm>
            <a:off x="1552680" y="1742400"/>
            <a:ext cx="9086040" cy="3930840"/>
          </a:xfrm>
          <a:prstGeom prst="rect">
            <a:avLst/>
          </a:prstGeom>
        </p:spPr>
        <p:txBody>
          <a:bodyPr bIns="45000" lIns="90000" rIns="90000" tIns="45000"/>
          <a:p>
            <a:pPr algn="just">
              <a:lnSpc>
                <a:spcPct val="200000"/>
              </a:lnSpc>
              <a:buFont typeface="Arial"/>
              <a:buChar char="•"/>
            </a:pPr>
            <a:r>
              <a:rPr lang="pt-BR">
                <a:solidFill>
                  <a:srgbClr val="000000"/>
                </a:solidFill>
                <a:latin typeface="Arial"/>
              </a:rPr>
              <a:t>Vice-Presidente do IBPT</a:t>
            </a:r>
            <a:endParaRPr/>
          </a:p>
          <a:p>
            <a:pPr algn="just">
              <a:lnSpc>
                <a:spcPct val="200000"/>
              </a:lnSpc>
              <a:buFont typeface="Arial"/>
              <a:buChar char="•"/>
            </a:pPr>
            <a:r>
              <a:rPr lang="pt-BR">
                <a:solidFill>
                  <a:srgbClr val="000000"/>
                </a:solidFill>
                <a:latin typeface="Arial"/>
              </a:rPr>
              <a:t>Mestre em Direito Internacional e Europeu de Negócios (Université de Sciences Sociales), França.</a:t>
            </a:r>
            <a:endParaRPr/>
          </a:p>
          <a:p>
            <a:pPr algn="just">
              <a:lnSpc>
                <a:spcPct val="200000"/>
              </a:lnSpc>
              <a:buFont typeface="Arial"/>
              <a:buChar char="•"/>
            </a:pPr>
            <a:r>
              <a:rPr lang="pt-BR">
                <a:solidFill>
                  <a:srgbClr val="000000"/>
                </a:solidFill>
                <a:latin typeface="Arial"/>
              </a:rPr>
              <a:t>Experiência na Gray’s Inn Tax Chambers, Londres.</a:t>
            </a:r>
            <a:endParaRPr/>
          </a:p>
          <a:p>
            <a:pPr algn="just">
              <a:lnSpc>
                <a:spcPct val="200000"/>
              </a:lnSpc>
              <a:buFont typeface="Arial"/>
              <a:buChar char="•"/>
            </a:pPr>
            <a:r>
              <a:rPr lang="pt-BR">
                <a:solidFill>
                  <a:srgbClr val="000000"/>
                </a:solidFill>
                <a:latin typeface="Arial"/>
              </a:rPr>
              <a:t>Diretora do IGTAX-Instituto de Governança Tributária</a:t>
            </a:r>
            <a:endParaRPr/>
          </a:p>
          <a:p>
            <a:pPr algn="just">
              <a:lnSpc>
                <a:spcPct val="200000"/>
              </a:lnSpc>
              <a:buFont typeface="Arial"/>
              <a:buChar char="•"/>
            </a:pPr>
            <a:r>
              <a:rPr lang="pt-BR">
                <a:solidFill>
                  <a:srgbClr val="000000"/>
                </a:solidFill>
                <a:latin typeface="Arial"/>
              </a:rPr>
              <a:t>Sócia da Amaral, Yazbek Advogados</a:t>
            </a:r>
            <a:endParaRPr/>
          </a:p>
          <a:p>
            <a:pPr algn="just">
              <a:lnSpc>
                <a:spcPct val="200000"/>
              </a:lnSpc>
              <a:buFont typeface="Arial"/>
              <a:buChar char="•"/>
            </a:pPr>
            <a:r>
              <a:rPr b="1" lang="pt-BR">
                <a:solidFill>
                  <a:srgbClr val="000000"/>
                </a:solidFill>
                <a:latin typeface="Arial"/>
              </a:rPr>
              <a:t>leticia.amaral@ibpt.org.br</a:t>
            </a:r>
            <a:endParaRPr/>
          </a:p>
        </p:txBody>
      </p:sp>
    </p:spTree>
  </p:cSld>
</p:sld>
</file>

<file path=ppt/slides/slide2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4" name="TextShape 1"/>
          <p:cNvSpPr txBox="1"/>
          <p:nvPr/>
        </p:nvSpPr>
        <p:spPr>
          <a:xfrm>
            <a:off x="1523880" y="1122480"/>
            <a:ext cx="9143640" cy="2387160"/>
          </a:xfrm>
          <a:prstGeom prst="rect">
            <a:avLst/>
          </a:prstGeom>
        </p:spPr>
        <p:txBody>
          <a:bodyPr anchor="b"/>
          <a:p>
            <a:endParaRPr/>
          </a:p>
        </p:txBody>
      </p:sp>
      <p:sp>
        <p:nvSpPr>
          <p:cNvPr id="145" name="TextShape 2"/>
          <p:cNvSpPr txBox="1"/>
          <p:nvPr/>
        </p:nvSpPr>
        <p:spPr>
          <a:xfrm>
            <a:off x="1523880" y="3602160"/>
            <a:ext cx="9143640" cy="1655280"/>
          </a:xfrm>
          <a:prstGeom prst="rect">
            <a:avLst/>
          </a:prstGeom>
        </p:spPr>
        <p:txBody>
          <a:bodyPr/>
          <a:p>
            <a:pPr algn="ctr"/>
            <a:endParaRPr/>
          </a:p>
        </p:txBody>
      </p:sp>
      <p:pic>
        <p:nvPicPr>
          <p:cNvPr descr="" id="146" name="Imagem 3"/>
          <p:cNvPicPr/>
          <p:nvPr/>
        </p:nvPicPr>
        <p:blipFill>
          <a:blip r:embed="rId1"/>
          <a:stretch>
            <a:fillRect/>
          </a:stretch>
        </p:blipFill>
        <p:spPr>
          <a:xfrm>
            <a:off x="1186200" y="-64800"/>
            <a:ext cx="9761400" cy="6746400"/>
          </a:xfrm>
          <a:prstGeom prst="rect">
            <a:avLst/>
          </a:prstGeom>
        </p:spPr>
      </p:pic>
      <p:sp>
        <p:nvSpPr>
          <p:cNvPr id="147" name="CustomShape 3"/>
          <p:cNvSpPr/>
          <p:nvPr/>
        </p:nvSpPr>
        <p:spPr>
          <a:xfrm>
            <a:off x="1523880" y="996840"/>
            <a:ext cx="9086040" cy="943560"/>
          </a:xfrm>
          <a:prstGeom prst="rect">
            <a:avLst/>
          </a:prstGeom>
        </p:spPr>
        <p:txBody>
          <a:bodyPr bIns="45000" lIns="90000" rIns="90000" tIns="45000"/>
          <a:p>
            <a:pPr algn="ctr">
              <a:lnSpc>
                <a:spcPct val="100000"/>
              </a:lnSpc>
            </a:pPr>
            <a:r>
              <a:rPr lang="pt-BR" sz="2800">
                <a:solidFill>
                  <a:srgbClr val="002060"/>
                </a:solidFill>
                <a:latin typeface="Arial Black"/>
              </a:rPr>
              <a:t>SUBSTITUIÇÃO TRIBUTÁRIA E ME/EPP - OBSTÁCULO</a:t>
            </a:r>
            <a:endParaRPr/>
          </a:p>
        </p:txBody>
      </p:sp>
      <p:sp>
        <p:nvSpPr>
          <p:cNvPr id="148" name="CustomShape 4"/>
          <p:cNvSpPr/>
          <p:nvPr/>
        </p:nvSpPr>
        <p:spPr>
          <a:xfrm>
            <a:off x="1523880" y="1974240"/>
            <a:ext cx="9086040" cy="3655440"/>
          </a:xfrm>
          <a:prstGeom prst="rect">
            <a:avLst/>
          </a:prstGeom>
        </p:spPr>
        <p:txBody>
          <a:bodyPr bIns="45000" lIns="90000" rIns="90000" tIns="45000"/>
          <a:p>
            <a:pPr algn="just">
              <a:lnSpc>
                <a:spcPct val="150000"/>
              </a:lnSpc>
            </a:pPr>
            <a:r>
              <a:rPr lang="pt-BR">
                <a:solidFill>
                  <a:srgbClr val="000000"/>
                </a:solidFill>
                <a:latin typeface="Arial"/>
              </a:rPr>
              <a:t>A micro e pequena empresa que não pagar o ICMS-ST devido pode sofrer autuações e receber multas pelo inadimplemento da obrigação e multas qualificadas, que podem chegar ao dobro do valor do tributo devido.</a:t>
            </a:r>
            <a:endParaRPr/>
          </a:p>
          <a:p>
            <a:pPr algn="just">
              <a:lnSpc>
                <a:spcPct val="150000"/>
              </a:lnSpc>
            </a:pPr>
            <a:endParaRPr/>
          </a:p>
          <a:p>
            <a:pPr algn="just">
              <a:lnSpc>
                <a:spcPct val="150000"/>
              </a:lnSpc>
            </a:pPr>
            <a:r>
              <a:rPr lang="pt-BR" sz="1400">
                <a:solidFill>
                  <a:srgbClr val="000000"/>
                </a:solidFill>
                <a:latin typeface="Arial"/>
              </a:rPr>
              <a:t>* Multas qualificadas: aplicadas quando o fisco entende que ocorreu o intuito de fraudar ou dissimular o fato gerador. As multas qualificadas são calculadas em um percentual sobre a base de cálculo do tributo, não sobre o valor devido.</a:t>
            </a:r>
            <a:endParaRPr/>
          </a:p>
          <a:p>
            <a:pPr algn="just">
              <a:lnSpc>
                <a:spcPct val="200000"/>
              </a:lnSpc>
            </a:pPr>
            <a:endParaRPr/>
          </a:p>
        </p:txBody>
      </p:sp>
      <p:pic>
        <p:nvPicPr>
          <p:cNvPr descr="" id="149" name="Imagem 4"/>
          <p:cNvPicPr/>
          <p:nvPr/>
        </p:nvPicPr>
        <p:blipFill>
          <a:blip r:embed="rId2"/>
          <a:stretch>
            <a:fillRect/>
          </a:stretch>
        </p:blipFill>
        <p:spPr>
          <a:xfrm>
            <a:off x="1790280" y="2802600"/>
            <a:ext cx="1669320" cy="1542240"/>
          </a:xfrm>
          <a:prstGeom prst="rect">
            <a:avLst/>
          </a:prstGeom>
        </p:spPr>
      </p:pic>
    </p:spTree>
  </p:cSld>
</p:sld>
</file>

<file path=ppt/slides/slide2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0" name="TextShape 1"/>
          <p:cNvSpPr txBox="1"/>
          <p:nvPr/>
        </p:nvSpPr>
        <p:spPr>
          <a:xfrm>
            <a:off x="1523880" y="1122480"/>
            <a:ext cx="9143640" cy="2387160"/>
          </a:xfrm>
          <a:prstGeom prst="rect">
            <a:avLst/>
          </a:prstGeom>
        </p:spPr>
        <p:txBody>
          <a:bodyPr anchor="b"/>
          <a:p>
            <a:endParaRPr/>
          </a:p>
        </p:txBody>
      </p:sp>
      <p:sp>
        <p:nvSpPr>
          <p:cNvPr id="151" name="TextShape 2"/>
          <p:cNvSpPr txBox="1"/>
          <p:nvPr/>
        </p:nvSpPr>
        <p:spPr>
          <a:xfrm>
            <a:off x="1523880" y="3602160"/>
            <a:ext cx="9143640" cy="1655280"/>
          </a:xfrm>
          <a:prstGeom prst="rect">
            <a:avLst/>
          </a:prstGeom>
        </p:spPr>
        <p:txBody>
          <a:bodyPr/>
          <a:p>
            <a:pPr algn="ctr"/>
            <a:endParaRPr/>
          </a:p>
        </p:txBody>
      </p:sp>
      <p:pic>
        <p:nvPicPr>
          <p:cNvPr descr="" id="152" name="Imagem 3"/>
          <p:cNvPicPr/>
          <p:nvPr/>
        </p:nvPicPr>
        <p:blipFill>
          <a:blip r:embed="rId1"/>
          <a:stretch>
            <a:fillRect/>
          </a:stretch>
        </p:blipFill>
        <p:spPr>
          <a:xfrm>
            <a:off x="1186200" y="-64800"/>
            <a:ext cx="9761400" cy="6746400"/>
          </a:xfrm>
          <a:prstGeom prst="rect">
            <a:avLst/>
          </a:prstGeom>
        </p:spPr>
      </p:pic>
      <p:sp>
        <p:nvSpPr>
          <p:cNvPr id="153" name="CustomShape 3"/>
          <p:cNvSpPr/>
          <p:nvPr/>
        </p:nvSpPr>
        <p:spPr>
          <a:xfrm>
            <a:off x="1523880" y="996840"/>
            <a:ext cx="9086040" cy="943560"/>
          </a:xfrm>
          <a:prstGeom prst="rect">
            <a:avLst/>
          </a:prstGeom>
        </p:spPr>
        <p:txBody>
          <a:bodyPr bIns="45000" lIns="90000" rIns="90000" tIns="45000"/>
          <a:p>
            <a:pPr algn="ctr">
              <a:lnSpc>
                <a:spcPct val="100000"/>
              </a:lnSpc>
            </a:pPr>
            <a:r>
              <a:rPr lang="pt-BR" sz="2800">
                <a:solidFill>
                  <a:srgbClr val="002060"/>
                </a:solidFill>
                <a:latin typeface="Arial Black"/>
              </a:rPr>
              <a:t>SUBSTITUIÇÃO TRIBUTÁRIA E ME/EPP - OBSTÁCULO</a:t>
            </a:r>
            <a:endParaRPr/>
          </a:p>
        </p:txBody>
      </p:sp>
      <p:sp>
        <p:nvSpPr>
          <p:cNvPr id="154" name="CustomShape 4"/>
          <p:cNvSpPr/>
          <p:nvPr/>
        </p:nvSpPr>
        <p:spPr>
          <a:xfrm>
            <a:off x="1581840" y="2388600"/>
            <a:ext cx="9086040" cy="2284920"/>
          </a:xfrm>
          <a:prstGeom prst="rect">
            <a:avLst/>
          </a:prstGeom>
        </p:spPr>
        <p:txBody>
          <a:bodyPr bIns="45000" lIns="90000" rIns="90000" tIns="45000"/>
          <a:p>
            <a:pPr algn="ctr">
              <a:lnSpc>
                <a:spcPct val="200000"/>
              </a:lnSpc>
            </a:pPr>
            <a:r>
              <a:rPr lang="pt-BR" u="sng">
                <a:solidFill>
                  <a:srgbClr val="000000"/>
                </a:solidFill>
                <a:latin typeface="Arial"/>
              </a:rPr>
              <a:t>CONDIÇÃO DE SUBSTITUTA TRIBUTÁRIA</a:t>
            </a:r>
            <a:endParaRPr/>
          </a:p>
          <a:p>
            <a:pPr algn="just">
              <a:lnSpc>
                <a:spcPct val="200000"/>
              </a:lnSpc>
            </a:pPr>
            <a:endParaRPr/>
          </a:p>
          <a:p>
            <a:pPr algn="just">
              <a:lnSpc>
                <a:spcPct val="200000"/>
              </a:lnSpc>
            </a:pPr>
            <a:r>
              <a:rPr lang="pt-BR">
                <a:solidFill>
                  <a:srgbClr val="000000"/>
                </a:solidFill>
                <a:latin typeface="Arial"/>
              </a:rPr>
              <a:t>Autuações fiscais inesperadas e onerosas podem inviabilizar o micro e pequeno negócio.  </a:t>
            </a:r>
            <a:endParaRPr/>
          </a:p>
        </p:txBody>
      </p:sp>
      <p:pic>
        <p:nvPicPr>
          <p:cNvPr descr="" id="155" name="Imagem 4"/>
          <p:cNvPicPr/>
          <p:nvPr/>
        </p:nvPicPr>
        <p:blipFill>
          <a:blip r:embed="rId2"/>
          <a:stretch>
            <a:fillRect/>
          </a:stretch>
        </p:blipFill>
        <p:spPr>
          <a:xfrm>
            <a:off x="1979640" y="2952000"/>
            <a:ext cx="1207800" cy="1116000"/>
          </a:xfrm>
          <a:prstGeom prst="rect">
            <a:avLst/>
          </a:prstGeom>
        </p:spPr>
      </p:pic>
    </p:spTree>
  </p:cSld>
</p:sld>
</file>

<file path=ppt/slides/slide2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6" name="TextShape 1"/>
          <p:cNvSpPr txBox="1"/>
          <p:nvPr/>
        </p:nvSpPr>
        <p:spPr>
          <a:xfrm>
            <a:off x="1523880" y="1122480"/>
            <a:ext cx="9143640" cy="2387160"/>
          </a:xfrm>
          <a:prstGeom prst="rect">
            <a:avLst/>
          </a:prstGeom>
        </p:spPr>
        <p:txBody>
          <a:bodyPr anchor="b"/>
          <a:p>
            <a:endParaRPr/>
          </a:p>
        </p:txBody>
      </p:sp>
      <p:sp>
        <p:nvSpPr>
          <p:cNvPr id="157" name="TextShape 2"/>
          <p:cNvSpPr txBox="1"/>
          <p:nvPr/>
        </p:nvSpPr>
        <p:spPr>
          <a:xfrm>
            <a:off x="1523880" y="3602160"/>
            <a:ext cx="9143640" cy="1655280"/>
          </a:xfrm>
          <a:prstGeom prst="rect">
            <a:avLst/>
          </a:prstGeom>
        </p:spPr>
        <p:txBody>
          <a:bodyPr/>
          <a:p>
            <a:pPr algn="ctr"/>
            <a:endParaRPr/>
          </a:p>
        </p:txBody>
      </p:sp>
      <p:pic>
        <p:nvPicPr>
          <p:cNvPr descr="" id="158" name="Imagem 3"/>
          <p:cNvPicPr/>
          <p:nvPr/>
        </p:nvPicPr>
        <p:blipFill>
          <a:blip r:embed="rId1"/>
          <a:stretch>
            <a:fillRect/>
          </a:stretch>
        </p:blipFill>
        <p:spPr>
          <a:xfrm>
            <a:off x="1161360" y="1080"/>
            <a:ext cx="9761400" cy="6746400"/>
          </a:xfrm>
          <a:prstGeom prst="rect">
            <a:avLst/>
          </a:prstGeom>
        </p:spPr>
      </p:pic>
      <p:sp>
        <p:nvSpPr>
          <p:cNvPr id="159" name="CustomShape 3"/>
          <p:cNvSpPr/>
          <p:nvPr/>
        </p:nvSpPr>
        <p:spPr>
          <a:xfrm>
            <a:off x="1523880" y="996840"/>
            <a:ext cx="9086040" cy="516960"/>
          </a:xfrm>
          <a:prstGeom prst="rect">
            <a:avLst/>
          </a:prstGeom>
        </p:spPr>
        <p:txBody>
          <a:bodyPr bIns="45000" lIns="90000" rIns="90000" tIns="45000"/>
          <a:p>
            <a:pPr algn="ctr">
              <a:lnSpc>
                <a:spcPct val="100000"/>
              </a:lnSpc>
            </a:pPr>
            <a:r>
              <a:rPr lang="pt-BR" sz="2800">
                <a:solidFill>
                  <a:srgbClr val="002060"/>
                </a:solidFill>
                <a:latin typeface="Arial Black"/>
              </a:rPr>
              <a:t>SUBSTITUIÇÃO TRIBUTÁRIA</a:t>
            </a:r>
            <a:endParaRPr/>
          </a:p>
        </p:txBody>
      </p:sp>
      <p:sp>
        <p:nvSpPr>
          <p:cNvPr id="160" name="CustomShape 4"/>
          <p:cNvSpPr/>
          <p:nvPr/>
        </p:nvSpPr>
        <p:spPr>
          <a:xfrm>
            <a:off x="1552680" y="1742400"/>
            <a:ext cx="9086040" cy="3702240"/>
          </a:xfrm>
          <a:prstGeom prst="rect">
            <a:avLst/>
          </a:prstGeom>
        </p:spPr>
        <p:txBody>
          <a:bodyPr bIns="45000" lIns="90000" rIns="90000" tIns="45000"/>
          <a:p>
            <a:pPr algn="ctr">
              <a:lnSpc>
                <a:spcPct val="200000"/>
              </a:lnSpc>
            </a:pPr>
            <a:r>
              <a:rPr lang="pt-BR" sz="2400" u="sng">
                <a:solidFill>
                  <a:srgbClr val="000000"/>
                </a:solidFill>
                <a:latin typeface="Arial"/>
              </a:rPr>
              <a:t>CRÉDITOS </a:t>
            </a:r>
            <a:endParaRPr/>
          </a:p>
          <a:p>
            <a:pPr algn="just">
              <a:lnSpc>
                <a:spcPct val="200000"/>
              </a:lnSpc>
              <a:buFont typeface="Arial"/>
              <a:buChar char="•"/>
            </a:pPr>
            <a:r>
              <a:rPr lang="pt-BR">
                <a:solidFill>
                  <a:srgbClr val="000000"/>
                </a:solidFill>
                <a:latin typeface="Arial"/>
              </a:rPr>
              <a:t>Artigo 23 da Lei 123/2006:</a:t>
            </a:r>
            <a:endParaRPr/>
          </a:p>
          <a:p>
            <a:pPr algn="just">
              <a:lnSpc>
                <a:spcPct val="150000"/>
              </a:lnSpc>
            </a:pPr>
            <a:r>
              <a:rPr lang="pt-BR">
                <a:solidFill>
                  <a:srgbClr val="000000"/>
                </a:solidFill>
                <a:latin typeface="Arial"/>
              </a:rPr>
              <a:t>	</a:t>
            </a:r>
            <a:r>
              <a:rPr lang="pt-BR">
                <a:solidFill>
                  <a:srgbClr val="000000"/>
                </a:solidFill>
                <a:latin typeface="Arial"/>
              </a:rPr>
              <a:t>“</a:t>
            </a:r>
            <a:r>
              <a:rPr lang="pt-BR">
                <a:solidFill>
                  <a:srgbClr val="000000"/>
                </a:solidFill>
                <a:latin typeface="Arial"/>
              </a:rPr>
              <a:t>Art. 23. As microempresas e empresas de pequeno porte optantes pelo Simples Nacional </a:t>
            </a:r>
            <a:r>
              <a:rPr b="1" lang="pt-BR">
                <a:solidFill>
                  <a:srgbClr val="000000"/>
                </a:solidFill>
                <a:latin typeface="Arial"/>
              </a:rPr>
              <a:t>não farão jus à apropriação nem transferirão créditos</a:t>
            </a:r>
            <a:r>
              <a:rPr lang="pt-BR">
                <a:solidFill>
                  <a:srgbClr val="000000"/>
                </a:solidFill>
                <a:latin typeface="Arial"/>
              </a:rPr>
              <a:t> relativos a impostos ou contribuições abrangidos pelo Simples Nacional.”</a:t>
            </a:r>
            <a:endParaRPr/>
          </a:p>
          <a:p>
            <a:pPr algn="just">
              <a:lnSpc>
                <a:spcPct val="200000"/>
              </a:lnSpc>
            </a:pPr>
            <a:endParaRPr/>
          </a:p>
          <a:p>
            <a:pPr algn="just">
              <a:lnSpc>
                <a:spcPct val="200000"/>
              </a:lnSpc>
              <a:buFont typeface="Arial"/>
              <a:buChar char="•"/>
            </a:pPr>
            <a:r>
              <a:rPr lang="pt-BR">
                <a:solidFill>
                  <a:srgbClr val="000000"/>
                </a:solidFill>
                <a:latin typeface="Arial"/>
              </a:rPr>
              <a:t>Exceções: casos em que a mercadoria se destine ao comércio ou industrialização.</a:t>
            </a:r>
            <a:endParaRPr/>
          </a:p>
        </p:txBody>
      </p:sp>
    </p:spTree>
  </p:cSld>
</p:sld>
</file>

<file path=ppt/slides/slide2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1" name="TextShape 1"/>
          <p:cNvSpPr txBox="1"/>
          <p:nvPr/>
        </p:nvSpPr>
        <p:spPr>
          <a:xfrm>
            <a:off x="1523880" y="1122480"/>
            <a:ext cx="9143640" cy="2387160"/>
          </a:xfrm>
          <a:prstGeom prst="rect">
            <a:avLst/>
          </a:prstGeom>
        </p:spPr>
        <p:txBody>
          <a:bodyPr anchor="b"/>
          <a:p>
            <a:endParaRPr/>
          </a:p>
        </p:txBody>
      </p:sp>
      <p:sp>
        <p:nvSpPr>
          <p:cNvPr id="162" name="TextShape 2"/>
          <p:cNvSpPr txBox="1"/>
          <p:nvPr/>
        </p:nvSpPr>
        <p:spPr>
          <a:xfrm>
            <a:off x="1523880" y="3602160"/>
            <a:ext cx="9143640" cy="1655280"/>
          </a:xfrm>
          <a:prstGeom prst="rect">
            <a:avLst/>
          </a:prstGeom>
        </p:spPr>
        <p:txBody>
          <a:bodyPr/>
          <a:p>
            <a:pPr algn="ctr"/>
            <a:endParaRPr/>
          </a:p>
        </p:txBody>
      </p:sp>
      <p:pic>
        <p:nvPicPr>
          <p:cNvPr descr="" id="163" name="Imagem 3"/>
          <p:cNvPicPr/>
          <p:nvPr/>
        </p:nvPicPr>
        <p:blipFill>
          <a:blip r:embed="rId1"/>
          <a:stretch>
            <a:fillRect/>
          </a:stretch>
        </p:blipFill>
        <p:spPr>
          <a:xfrm>
            <a:off x="1161360" y="1080"/>
            <a:ext cx="9761400" cy="6746400"/>
          </a:xfrm>
          <a:prstGeom prst="rect">
            <a:avLst/>
          </a:prstGeom>
        </p:spPr>
      </p:pic>
      <p:sp>
        <p:nvSpPr>
          <p:cNvPr id="164" name="CustomShape 3"/>
          <p:cNvSpPr/>
          <p:nvPr/>
        </p:nvSpPr>
        <p:spPr>
          <a:xfrm>
            <a:off x="1523880" y="996840"/>
            <a:ext cx="9086040" cy="516960"/>
          </a:xfrm>
          <a:prstGeom prst="rect">
            <a:avLst/>
          </a:prstGeom>
        </p:spPr>
        <p:txBody>
          <a:bodyPr bIns="45000" lIns="90000" rIns="90000" tIns="45000"/>
          <a:p>
            <a:pPr algn="ctr">
              <a:lnSpc>
                <a:spcPct val="100000"/>
              </a:lnSpc>
            </a:pPr>
            <a:r>
              <a:rPr lang="pt-BR" sz="2800">
                <a:solidFill>
                  <a:srgbClr val="002060"/>
                </a:solidFill>
                <a:latin typeface="Arial Black"/>
              </a:rPr>
              <a:t>SUBSTITUIÇÃO TRIBUTÁRIA</a:t>
            </a:r>
            <a:endParaRPr/>
          </a:p>
        </p:txBody>
      </p:sp>
      <p:sp>
        <p:nvSpPr>
          <p:cNvPr id="165" name="CustomShape 4"/>
          <p:cNvSpPr/>
          <p:nvPr/>
        </p:nvSpPr>
        <p:spPr>
          <a:xfrm>
            <a:off x="1552680" y="1742400"/>
            <a:ext cx="9086040" cy="2879280"/>
          </a:xfrm>
          <a:prstGeom prst="rect">
            <a:avLst/>
          </a:prstGeom>
        </p:spPr>
        <p:txBody>
          <a:bodyPr bIns="45000" lIns="90000" rIns="90000" tIns="45000"/>
          <a:p>
            <a:pPr algn="ctr">
              <a:lnSpc>
                <a:spcPct val="200000"/>
              </a:lnSpc>
            </a:pPr>
            <a:r>
              <a:rPr lang="pt-BR" sz="2400" u="sng">
                <a:solidFill>
                  <a:srgbClr val="000000"/>
                </a:solidFill>
                <a:latin typeface="Arial"/>
              </a:rPr>
              <a:t>CRÉDITOS</a:t>
            </a:r>
            <a:endParaRPr/>
          </a:p>
          <a:p>
            <a:pPr algn="just">
              <a:lnSpc>
                <a:spcPct val="150000"/>
              </a:lnSpc>
              <a:buFont typeface="Arial"/>
              <a:buChar char="•"/>
            </a:pPr>
            <a:r>
              <a:rPr lang="pt-BR">
                <a:solidFill>
                  <a:srgbClr val="000000"/>
                </a:solidFill>
                <a:latin typeface="Arial"/>
              </a:rPr>
              <a:t>A não possibilidade de creditamento de tributos acarreta no aumento do valor da mercadoria, repassado ao consumidor, que arca com o ônus.</a:t>
            </a:r>
            <a:endParaRPr/>
          </a:p>
          <a:p>
            <a:pPr algn="just">
              <a:lnSpc>
                <a:spcPct val="150000"/>
              </a:lnSpc>
            </a:pPr>
            <a:endParaRPr/>
          </a:p>
          <a:p>
            <a:pPr algn="just">
              <a:lnSpc>
                <a:spcPct val="150000"/>
              </a:lnSpc>
              <a:buFont typeface="Arial"/>
              <a:buChar char="•"/>
            </a:pPr>
            <a:r>
              <a:rPr lang="pt-BR">
                <a:solidFill>
                  <a:srgbClr val="000000"/>
                </a:solidFill>
                <a:latin typeface="Arial"/>
              </a:rPr>
              <a:t>Resultado: concorrência desleal das ME e EPP; dificuldades em tornar-se fornecedores.</a:t>
            </a:r>
            <a:endParaRPr/>
          </a:p>
        </p:txBody>
      </p:sp>
    </p:spTree>
  </p:cSld>
</p:sld>
</file>

<file path=ppt/slides/slide2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6" name="TextShape 1"/>
          <p:cNvSpPr txBox="1"/>
          <p:nvPr/>
        </p:nvSpPr>
        <p:spPr>
          <a:xfrm>
            <a:off x="1523880" y="1122480"/>
            <a:ext cx="9143640" cy="2387160"/>
          </a:xfrm>
          <a:prstGeom prst="rect">
            <a:avLst/>
          </a:prstGeom>
        </p:spPr>
        <p:txBody>
          <a:bodyPr anchor="b"/>
          <a:p>
            <a:endParaRPr/>
          </a:p>
        </p:txBody>
      </p:sp>
      <p:sp>
        <p:nvSpPr>
          <p:cNvPr id="167" name="TextShape 2"/>
          <p:cNvSpPr txBox="1"/>
          <p:nvPr/>
        </p:nvSpPr>
        <p:spPr>
          <a:xfrm>
            <a:off x="1523880" y="3602160"/>
            <a:ext cx="9143640" cy="1655280"/>
          </a:xfrm>
          <a:prstGeom prst="rect">
            <a:avLst/>
          </a:prstGeom>
        </p:spPr>
        <p:txBody>
          <a:bodyPr/>
          <a:p>
            <a:pPr algn="ctr"/>
            <a:endParaRPr/>
          </a:p>
        </p:txBody>
      </p:sp>
      <p:pic>
        <p:nvPicPr>
          <p:cNvPr descr="" id="168" name="Imagem 3"/>
          <p:cNvPicPr/>
          <p:nvPr/>
        </p:nvPicPr>
        <p:blipFill>
          <a:blip r:embed="rId1"/>
          <a:stretch>
            <a:fillRect/>
          </a:stretch>
        </p:blipFill>
        <p:spPr>
          <a:xfrm>
            <a:off x="1161360" y="1080"/>
            <a:ext cx="9761400" cy="6746400"/>
          </a:xfrm>
          <a:prstGeom prst="rect">
            <a:avLst/>
          </a:prstGeom>
        </p:spPr>
      </p:pic>
      <p:sp>
        <p:nvSpPr>
          <p:cNvPr id="169" name="CustomShape 3"/>
          <p:cNvSpPr/>
          <p:nvPr/>
        </p:nvSpPr>
        <p:spPr>
          <a:xfrm>
            <a:off x="1523880" y="996840"/>
            <a:ext cx="9086040" cy="516960"/>
          </a:xfrm>
          <a:prstGeom prst="rect">
            <a:avLst/>
          </a:prstGeom>
        </p:spPr>
        <p:txBody>
          <a:bodyPr bIns="45000" lIns="90000" rIns="90000" tIns="45000"/>
          <a:p>
            <a:pPr algn="ctr">
              <a:lnSpc>
                <a:spcPct val="100000"/>
              </a:lnSpc>
            </a:pPr>
            <a:r>
              <a:rPr lang="pt-BR" sz="2800">
                <a:solidFill>
                  <a:srgbClr val="002060"/>
                </a:solidFill>
                <a:latin typeface="Arial Black"/>
              </a:rPr>
              <a:t>SUBSTITUIÇÃO TRIBUTÁRIA</a:t>
            </a:r>
            <a:endParaRPr/>
          </a:p>
        </p:txBody>
      </p:sp>
      <p:sp>
        <p:nvSpPr>
          <p:cNvPr id="170" name="CustomShape 4"/>
          <p:cNvSpPr/>
          <p:nvPr/>
        </p:nvSpPr>
        <p:spPr>
          <a:xfrm>
            <a:off x="1552680" y="1742400"/>
            <a:ext cx="9086040" cy="4936680"/>
          </a:xfrm>
          <a:prstGeom prst="rect">
            <a:avLst/>
          </a:prstGeom>
        </p:spPr>
        <p:txBody>
          <a:bodyPr bIns="45000" lIns="90000" rIns="90000" tIns="45000"/>
          <a:p>
            <a:pPr algn="ctr">
              <a:lnSpc>
                <a:spcPct val="200000"/>
              </a:lnSpc>
            </a:pPr>
            <a:r>
              <a:rPr lang="pt-BR" sz="2400" u="sng">
                <a:solidFill>
                  <a:srgbClr val="000000"/>
                </a:solidFill>
                <a:latin typeface="Arial"/>
              </a:rPr>
              <a:t>SOLUÇÕES</a:t>
            </a:r>
            <a:endParaRPr/>
          </a:p>
          <a:p>
            <a:pPr algn="just">
              <a:lnSpc>
                <a:spcPct val="150000"/>
              </a:lnSpc>
              <a:buFont typeface="Arial"/>
              <a:buChar char="•"/>
            </a:pPr>
            <a:r>
              <a:rPr b="1" lang="pt-BR">
                <a:solidFill>
                  <a:srgbClr val="000000"/>
                </a:solidFill>
                <a:latin typeface="Arial"/>
              </a:rPr>
              <a:t>Decreto 3.467/2010 – SC:</a:t>
            </a:r>
            <a:endParaRPr/>
          </a:p>
          <a:p>
            <a:pPr algn="just">
              <a:lnSpc>
                <a:spcPct val="150000"/>
              </a:lnSpc>
            </a:pPr>
            <a:r>
              <a:rPr lang="pt-BR">
                <a:solidFill>
                  <a:srgbClr val="000000"/>
                </a:solidFill>
                <a:latin typeface="Arial"/>
              </a:rPr>
              <a:t>Redução de 70% na Margem de Valor Agregado (MVA) nas operações internas e interestaduais que destinem mercadorias a empresas enquadradas no Simples Nacional, localizadas em SC.</a:t>
            </a:r>
            <a:endParaRPr/>
          </a:p>
          <a:p>
            <a:pPr algn="just">
              <a:lnSpc>
                <a:spcPct val="150000"/>
              </a:lnSpc>
            </a:pPr>
            <a:endParaRPr/>
          </a:p>
          <a:p>
            <a:pPr algn="just">
              <a:lnSpc>
                <a:spcPct val="150000"/>
              </a:lnSpc>
              <a:buFont typeface="Arial"/>
              <a:buChar char="•"/>
            </a:pPr>
            <a:r>
              <a:rPr b="1" lang="pt-BR">
                <a:solidFill>
                  <a:srgbClr val="000000"/>
                </a:solidFill>
                <a:latin typeface="Arial"/>
              </a:rPr>
              <a:t>RICMS / MT:</a:t>
            </a:r>
            <a:endParaRPr/>
          </a:p>
          <a:p>
            <a:pPr algn="just">
              <a:lnSpc>
                <a:spcPct val="150000"/>
              </a:lnSpc>
            </a:pPr>
            <a:r>
              <a:rPr lang="pt-BR">
                <a:solidFill>
                  <a:srgbClr val="000000"/>
                </a:solidFill>
                <a:latin typeface="Arial"/>
              </a:rPr>
              <a:t>Redução de 50% na MVA quando em operações com contribuinte regular do MT optante pelo Simples.</a:t>
            </a:r>
            <a:endParaRPr/>
          </a:p>
          <a:p>
            <a:pPr algn="just">
              <a:lnSpc>
                <a:spcPct val="150000"/>
              </a:lnSpc>
            </a:pPr>
            <a:endParaRPr/>
          </a:p>
          <a:p>
            <a:pPr algn="just">
              <a:lnSpc>
                <a:spcPct val="150000"/>
              </a:lnSpc>
            </a:pPr>
            <a:endParaRPr/>
          </a:p>
        </p:txBody>
      </p:sp>
    </p:spTree>
  </p:cSld>
</p:sld>
</file>

<file path=ppt/slides/slide2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71" name="TextShape 1"/>
          <p:cNvSpPr txBox="1"/>
          <p:nvPr/>
        </p:nvSpPr>
        <p:spPr>
          <a:xfrm>
            <a:off x="1523880" y="1122480"/>
            <a:ext cx="9143640" cy="2387160"/>
          </a:xfrm>
          <a:prstGeom prst="rect">
            <a:avLst/>
          </a:prstGeom>
        </p:spPr>
        <p:txBody>
          <a:bodyPr anchor="b"/>
          <a:p>
            <a:endParaRPr/>
          </a:p>
        </p:txBody>
      </p:sp>
      <p:sp>
        <p:nvSpPr>
          <p:cNvPr id="172" name="TextShape 2"/>
          <p:cNvSpPr txBox="1"/>
          <p:nvPr/>
        </p:nvSpPr>
        <p:spPr>
          <a:xfrm>
            <a:off x="1523880" y="3602160"/>
            <a:ext cx="9143640" cy="1655280"/>
          </a:xfrm>
          <a:prstGeom prst="rect">
            <a:avLst/>
          </a:prstGeom>
        </p:spPr>
        <p:txBody>
          <a:bodyPr/>
          <a:p>
            <a:pPr algn="ctr"/>
            <a:endParaRPr/>
          </a:p>
        </p:txBody>
      </p:sp>
      <p:pic>
        <p:nvPicPr>
          <p:cNvPr descr="" id="173" name="Imagem 3"/>
          <p:cNvPicPr/>
          <p:nvPr/>
        </p:nvPicPr>
        <p:blipFill>
          <a:blip r:embed="rId1"/>
          <a:stretch>
            <a:fillRect/>
          </a:stretch>
        </p:blipFill>
        <p:spPr>
          <a:xfrm>
            <a:off x="1161360" y="1080"/>
            <a:ext cx="9761400" cy="6746400"/>
          </a:xfrm>
          <a:prstGeom prst="rect">
            <a:avLst/>
          </a:prstGeom>
        </p:spPr>
      </p:pic>
      <p:sp>
        <p:nvSpPr>
          <p:cNvPr id="174" name="CustomShape 3"/>
          <p:cNvSpPr/>
          <p:nvPr/>
        </p:nvSpPr>
        <p:spPr>
          <a:xfrm>
            <a:off x="1523880" y="996840"/>
            <a:ext cx="9086040" cy="516960"/>
          </a:xfrm>
          <a:prstGeom prst="rect">
            <a:avLst/>
          </a:prstGeom>
        </p:spPr>
        <p:txBody>
          <a:bodyPr bIns="45000" lIns="90000" rIns="90000" tIns="45000"/>
          <a:p>
            <a:pPr algn="ctr">
              <a:lnSpc>
                <a:spcPct val="100000"/>
              </a:lnSpc>
            </a:pPr>
            <a:r>
              <a:rPr lang="pt-BR" sz="2800">
                <a:solidFill>
                  <a:srgbClr val="002060"/>
                </a:solidFill>
                <a:latin typeface="Arial Black"/>
              </a:rPr>
              <a:t>SUBSTITUIÇÃO TRIBUTÁRIA</a:t>
            </a:r>
            <a:endParaRPr/>
          </a:p>
        </p:txBody>
      </p:sp>
      <p:sp>
        <p:nvSpPr>
          <p:cNvPr id="175" name="CustomShape 4"/>
          <p:cNvSpPr/>
          <p:nvPr/>
        </p:nvSpPr>
        <p:spPr>
          <a:xfrm>
            <a:off x="1523880" y="1742400"/>
            <a:ext cx="9086040" cy="4113720"/>
          </a:xfrm>
          <a:prstGeom prst="rect">
            <a:avLst/>
          </a:prstGeom>
        </p:spPr>
        <p:txBody>
          <a:bodyPr bIns="45000" lIns="90000" rIns="90000" tIns="45000"/>
          <a:p>
            <a:pPr algn="ctr">
              <a:lnSpc>
                <a:spcPct val="200000"/>
              </a:lnSpc>
            </a:pPr>
            <a:r>
              <a:rPr lang="pt-BR" sz="2400" u="sng">
                <a:solidFill>
                  <a:srgbClr val="000000"/>
                </a:solidFill>
                <a:latin typeface="Arial"/>
              </a:rPr>
              <a:t>SOLUÇÕES</a:t>
            </a:r>
            <a:endParaRPr/>
          </a:p>
          <a:p>
            <a:pPr algn="just">
              <a:lnSpc>
                <a:spcPct val="150000"/>
              </a:lnSpc>
              <a:buFont charset="2" typeface="Wingdings"/>
              <a:buChar char=""/>
            </a:pPr>
            <a:r>
              <a:rPr lang="pt-BR">
                <a:solidFill>
                  <a:srgbClr val="000000"/>
                </a:solidFill>
                <a:latin typeface="Arial"/>
              </a:rPr>
              <a:t>Diminui o impacto da ST sobre as ME e EPP.</a:t>
            </a:r>
            <a:endParaRPr/>
          </a:p>
          <a:p>
            <a:pPr algn="just">
              <a:lnSpc>
                <a:spcPct val="150000"/>
              </a:lnSpc>
            </a:pPr>
            <a:endParaRPr/>
          </a:p>
          <a:p>
            <a:pPr algn="just">
              <a:lnSpc>
                <a:spcPct val="150000"/>
              </a:lnSpc>
              <a:buFont charset="2" typeface="Wingdings"/>
              <a:buChar char=""/>
            </a:pPr>
            <a:r>
              <a:rPr lang="pt-BR">
                <a:solidFill>
                  <a:srgbClr val="000000"/>
                </a:solidFill>
                <a:latin typeface="Arial"/>
              </a:rPr>
              <a:t>Assegura o tratamento diferenciado previsto na CF/88.</a:t>
            </a:r>
            <a:endParaRPr/>
          </a:p>
          <a:p>
            <a:pPr algn="just">
              <a:lnSpc>
                <a:spcPct val="150000"/>
              </a:lnSpc>
            </a:pPr>
            <a:endParaRPr/>
          </a:p>
          <a:p>
            <a:pPr algn="just">
              <a:lnSpc>
                <a:spcPct val="150000"/>
              </a:lnSpc>
              <a:buFont charset="2" typeface="Wingdings"/>
              <a:buChar char=""/>
            </a:pPr>
            <a:r>
              <a:rPr lang="pt-BR">
                <a:solidFill>
                  <a:srgbClr val="000000"/>
                </a:solidFill>
                <a:latin typeface="Arial"/>
              </a:rPr>
              <a:t>Protege a micro empresa e empresa de pequeno porte optante do Simples.</a:t>
            </a:r>
            <a:endParaRPr/>
          </a:p>
          <a:p>
            <a:pPr algn="just">
              <a:lnSpc>
                <a:spcPct val="150000"/>
              </a:lnSpc>
            </a:pPr>
            <a:endParaRPr/>
          </a:p>
          <a:p>
            <a:pPr algn="just">
              <a:lnSpc>
                <a:spcPct val="150000"/>
              </a:lnSpc>
            </a:pPr>
            <a:endParaRPr/>
          </a:p>
          <a:p>
            <a:pPr algn="just">
              <a:lnSpc>
                <a:spcPct val="150000"/>
              </a:lnSpc>
            </a:pPr>
            <a:endParaRPr/>
          </a:p>
        </p:txBody>
      </p:sp>
      <p:pic>
        <p:nvPicPr>
          <p:cNvPr descr="" id="176" name="Imagem 4"/>
          <p:cNvPicPr/>
          <p:nvPr/>
        </p:nvPicPr>
        <p:blipFill>
          <a:blip r:embed="rId2"/>
          <a:stretch>
            <a:fillRect/>
          </a:stretch>
        </p:blipFill>
        <p:spPr>
          <a:xfrm>
            <a:off x="1211040" y="4549320"/>
            <a:ext cx="2223720" cy="1667880"/>
          </a:xfrm>
          <a:prstGeom prst="rect">
            <a:avLst/>
          </a:prstGeom>
        </p:spPr>
      </p:pic>
    </p:spTree>
  </p:cSld>
</p:sld>
</file>

<file path=ppt/slides/slide2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77" name="TextShape 1"/>
          <p:cNvSpPr txBox="1"/>
          <p:nvPr/>
        </p:nvSpPr>
        <p:spPr>
          <a:xfrm>
            <a:off x="1523880" y="1122480"/>
            <a:ext cx="9143640" cy="2387160"/>
          </a:xfrm>
          <a:prstGeom prst="rect">
            <a:avLst/>
          </a:prstGeom>
        </p:spPr>
        <p:txBody>
          <a:bodyPr anchor="b"/>
          <a:p>
            <a:endParaRPr/>
          </a:p>
        </p:txBody>
      </p:sp>
      <p:sp>
        <p:nvSpPr>
          <p:cNvPr id="178" name="TextShape 2"/>
          <p:cNvSpPr txBox="1"/>
          <p:nvPr/>
        </p:nvSpPr>
        <p:spPr>
          <a:xfrm>
            <a:off x="1523880" y="3602160"/>
            <a:ext cx="9143640" cy="1655280"/>
          </a:xfrm>
          <a:prstGeom prst="rect">
            <a:avLst/>
          </a:prstGeom>
        </p:spPr>
        <p:txBody>
          <a:bodyPr/>
          <a:p>
            <a:pPr algn="ctr"/>
            <a:endParaRPr/>
          </a:p>
        </p:txBody>
      </p:sp>
      <p:pic>
        <p:nvPicPr>
          <p:cNvPr descr="" id="179" name="Imagem 3"/>
          <p:cNvPicPr/>
          <p:nvPr/>
        </p:nvPicPr>
        <p:blipFill>
          <a:blip r:embed="rId1"/>
          <a:stretch>
            <a:fillRect/>
          </a:stretch>
        </p:blipFill>
        <p:spPr>
          <a:xfrm>
            <a:off x="1161360" y="1080"/>
            <a:ext cx="9761400" cy="6746400"/>
          </a:xfrm>
          <a:prstGeom prst="rect">
            <a:avLst/>
          </a:prstGeom>
        </p:spPr>
      </p:pic>
      <p:sp>
        <p:nvSpPr>
          <p:cNvPr id="180" name="CustomShape 3"/>
          <p:cNvSpPr/>
          <p:nvPr/>
        </p:nvSpPr>
        <p:spPr>
          <a:xfrm>
            <a:off x="1523880" y="996840"/>
            <a:ext cx="9086040" cy="516960"/>
          </a:xfrm>
          <a:prstGeom prst="rect">
            <a:avLst/>
          </a:prstGeom>
        </p:spPr>
        <p:txBody>
          <a:bodyPr bIns="45000" lIns="90000" rIns="90000" tIns="45000"/>
          <a:p>
            <a:pPr algn="ctr">
              <a:lnSpc>
                <a:spcPct val="100000"/>
              </a:lnSpc>
            </a:pPr>
            <a:r>
              <a:rPr lang="pt-BR" sz="2800">
                <a:solidFill>
                  <a:srgbClr val="002060"/>
                </a:solidFill>
                <a:latin typeface="Arial Black"/>
              </a:rPr>
              <a:t>SUBSTITUIÇÃO TRIBUTÁRIA</a:t>
            </a:r>
            <a:endParaRPr/>
          </a:p>
        </p:txBody>
      </p:sp>
      <p:sp>
        <p:nvSpPr>
          <p:cNvPr id="181" name="CustomShape 4"/>
          <p:cNvSpPr/>
          <p:nvPr/>
        </p:nvSpPr>
        <p:spPr>
          <a:xfrm>
            <a:off x="1523880" y="1742400"/>
            <a:ext cx="9086040" cy="6215400"/>
          </a:xfrm>
          <a:prstGeom prst="rect">
            <a:avLst/>
          </a:prstGeom>
        </p:spPr>
        <p:txBody>
          <a:bodyPr bIns="45000" lIns="90000" rIns="90000" tIns="45000"/>
          <a:p>
            <a:pPr algn="ctr">
              <a:lnSpc>
                <a:spcPct val="200000"/>
              </a:lnSpc>
            </a:pPr>
            <a:r>
              <a:rPr lang="pt-BR" sz="2400" u="sng">
                <a:solidFill>
                  <a:srgbClr val="000000"/>
                </a:solidFill>
                <a:latin typeface="Arial"/>
              </a:rPr>
              <a:t>SOLUÇÕES</a:t>
            </a:r>
            <a:endParaRPr/>
          </a:p>
          <a:p>
            <a:pPr algn="just">
              <a:lnSpc>
                <a:spcPct val="150000"/>
              </a:lnSpc>
              <a:buFont typeface="Arial"/>
              <a:buChar char="•"/>
            </a:pPr>
            <a:r>
              <a:rPr lang="pt-BR">
                <a:solidFill>
                  <a:srgbClr val="000000"/>
                </a:solidFill>
                <a:latin typeface="Arial"/>
              </a:rPr>
              <a:t>Órgãos representativos de classes se reunirem e pleitearem, junto aos órgãos legislativos e executivos, pela efetiva aplicação da CF e das normas infraconstitucionais sobre o tratamento diferenciado que deve ser dispensado às micro empresas e empresas de pequeno porte.</a:t>
            </a:r>
            <a:endParaRPr/>
          </a:p>
          <a:p>
            <a:pPr algn="just">
              <a:lnSpc>
                <a:spcPct val="150000"/>
              </a:lnSpc>
              <a:buFont typeface="Arial"/>
              <a:buChar char="•"/>
            </a:pPr>
            <a:r>
              <a:rPr lang="pt-BR">
                <a:solidFill>
                  <a:srgbClr val="000000"/>
                </a:solidFill>
                <a:latin typeface="Arial"/>
              </a:rPr>
              <a:t>Aprovação do PLP 237/2012 – Dep. Pedro Eugênio (PP/PE) – Altera art. 13 da LC 123:</a:t>
            </a:r>
            <a:endParaRPr/>
          </a:p>
          <a:p>
            <a:pPr algn="ctr">
              <a:lnSpc>
                <a:spcPct val="100000"/>
              </a:lnSpc>
            </a:pPr>
            <a:r>
              <a:rPr lang="pt-BR" sz="1400">
                <a:solidFill>
                  <a:srgbClr val="000000"/>
                </a:solidFill>
                <a:latin typeface="Calibri"/>
              </a:rPr>
              <a:t>§ 6º Quanto ao ICMS, os bens e serviços adquiridos, tomados, produzidos, revendidos ou prestados pela microempresa ou a empresa de pequeno porte optante pelo Simples Nacional não estarão sujeitos ao regime de substituição tributária ou ao regime de antecipação do recolhimento do imposto com encerramento de tributação, exceto em relação a combustíveis, cigarros, águas, refrigerantes, cervejas, motocicletas, máquinas e veículos automotivos, produtos farmacêuticos e produtos de perfumaria, de toucador e de higiene, autopeças, pneus novos de borracha, câmaras de ar de </a:t>
            </a:r>
            <a:endParaRPr/>
          </a:p>
          <a:p>
            <a:pPr algn="ctr">
              <a:lnSpc>
                <a:spcPct val="100000"/>
              </a:lnSpc>
            </a:pPr>
            <a:r>
              <a:rPr lang="pt-BR" sz="1400">
                <a:solidFill>
                  <a:srgbClr val="000000"/>
                </a:solidFill>
                <a:latin typeface="Calibri"/>
              </a:rPr>
              <a:t>borracha e embalagens para bebidas.</a:t>
            </a:r>
            <a:endParaRPr/>
          </a:p>
          <a:p>
            <a:pPr algn="just">
              <a:lnSpc>
                <a:spcPct val="150000"/>
              </a:lnSpc>
            </a:pPr>
            <a:endParaRPr/>
          </a:p>
          <a:p>
            <a:pPr algn="just">
              <a:lnSpc>
                <a:spcPct val="150000"/>
              </a:lnSpc>
            </a:pPr>
            <a:endParaRPr/>
          </a:p>
          <a:p>
            <a:pPr algn="just">
              <a:lnSpc>
                <a:spcPct val="150000"/>
              </a:lnSpc>
            </a:pPr>
            <a:endParaRPr/>
          </a:p>
          <a:p>
            <a:pPr algn="just">
              <a:lnSpc>
                <a:spcPct val="150000"/>
              </a:lnSpc>
            </a:pPr>
            <a:endParaRPr/>
          </a:p>
        </p:txBody>
      </p:sp>
    </p:spTree>
  </p:cSld>
</p:sld>
</file>

<file path=ppt/slides/slide2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82" name="TextShape 1"/>
          <p:cNvSpPr txBox="1"/>
          <p:nvPr/>
        </p:nvSpPr>
        <p:spPr>
          <a:xfrm>
            <a:off x="1523880" y="1122480"/>
            <a:ext cx="9143640" cy="2387160"/>
          </a:xfrm>
          <a:prstGeom prst="rect">
            <a:avLst/>
          </a:prstGeom>
        </p:spPr>
        <p:txBody>
          <a:bodyPr anchor="b"/>
          <a:p>
            <a:endParaRPr/>
          </a:p>
        </p:txBody>
      </p:sp>
      <p:sp>
        <p:nvSpPr>
          <p:cNvPr id="183" name="TextShape 2"/>
          <p:cNvSpPr txBox="1"/>
          <p:nvPr/>
        </p:nvSpPr>
        <p:spPr>
          <a:xfrm>
            <a:off x="1523880" y="3602160"/>
            <a:ext cx="9143640" cy="1655280"/>
          </a:xfrm>
          <a:prstGeom prst="rect">
            <a:avLst/>
          </a:prstGeom>
        </p:spPr>
        <p:txBody>
          <a:bodyPr/>
          <a:p>
            <a:pPr algn="ctr"/>
            <a:endParaRPr/>
          </a:p>
        </p:txBody>
      </p:sp>
      <p:pic>
        <p:nvPicPr>
          <p:cNvPr descr="" id="184" name="Imagem 3"/>
          <p:cNvPicPr/>
          <p:nvPr/>
        </p:nvPicPr>
        <p:blipFill>
          <a:blip r:embed="rId1"/>
          <a:stretch>
            <a:fillRect/>
          </a:stretch>
        </p:blipFill>
        <p:spPr>
          <a:xfrm>
            <a:off x="1161360" y="1080"/>
            <a:ext cx="9761400" cy="6746400"/>
          </a:xfrm>
          <a:prstGeom prst="rect">
            <a:avLst/>
          </a:prstGeom>
        </p:spPr>
      </p:pic>
      <p:sp>
        <p:nvSpPr>
          <p:cNvPr id="185" name="CustomShape 3"/>
          <p:cNvSpPr/>
          <p:nvPr/>
        </p:nvSpPr>
        <p:spPr>
          <a:xfrm>
            <a:off x="1523880" y="910440"/>
            <a:ext cx="9086040" cy="1050480"/>
          </a:xfrm>
          <a:prstGeom prst="rect">
            <a:avLst/>
          </a:prstGeom>
        </p:spPr>
        <p:txBody>
          <a:bodyPr bIns="45000" lIns="90000" rIns="90000" tIns="45000"/>
          <a:p>
            <a:pPr algn="ctr">
              <a:lnSpc>
                <a:spcPct val="150000"/>
              </a:lnSpc>
            </a:pPr>
            <a:r>
              <a:rPr b="1" lang="pt-BR" sz="2400">
                <a:solidFill>
                  <a:srgbClr val="000000"/>
                </a:solidFill>
                <a:latin typeface="Arial"/>
              </a:rPr>
              <a:t>OBRIGADA!</a:t>
            </a:r>
            <a:endParaRPr/>
          </a:p>
          <a:p>
            <a:pPr algn="just">
              <a:lnSpc>
                <a:spcPct val="150000"/>
              </a:lnSpc>
            </a:pPr>
            <a:endParaRPr/>
          </a:p>
        </p:txBody>
      </p:sp>
      <p:pic>
        <p:nvPicPr>
          <p:cNvPr descr="" id="186" name="Picture 4"/>
          <p:cNvPicPr/>
          <p:nvPr/>
        </p:nvPicPr>
        <p:blipFill>
          <a:blip r:embed="rId2"/>
          <a:stretch>
            <a:fillRect/>
          </a:stretch>
        </p:blipFill>
        <p:spPr>
          <a:xfrm>
            <a:off x="167760" y="2407320"/>
            <a:ext cx="11693880" cy="2985480"/>
          </a:xfrm>
          <a:prstGeom prst="rect">
            <a:avLst/>
          </a:prstGeom>
        </p:spPr>
      </p:pic>
    </p:spTree>
  </p:cSld>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0" name="TextShape 1"/>
          <p:cNvSpPr txBox="1"/>
          <p:nvPr/>
        </p:nvSpPr>
        <p:spPr>
          <a:xfrm>
            <a:off x="1523880" y="1122480"/>
            <a:ext cx="9143640" cy="2387160"/>
          </a:xfrm>
          <a:prstGeom prst="rect">
            <a:avLst/>
          </a:prstGeom>
        </p:spPr>
        <p:txBody>
          <a:bodyPr anchor="b"/>
          <a:p>
            <a:endParaRPr/>
          </a:p>
        </p:txBody>
      </p:sp>
      <p:sp>
        <p:nvSpPr>
          <p:cNvPr id="51" name="TextShape 2"/>
          <p:cNvSpPr txBox="1"/>
          <p:nvPr/>
        </p:nvSpPr>
        <p:spPr>
          <a:xfrm>
            <a:off x="1523880" y="3602160"/>
            <a:ext cx="9143640" cy="1655280"/>
          </a:xfrm>
          <a:prstGeom prst="rect">
            <a:avLst/>
          </a:prstGeom>
        </p:spPr>
        <p:txBody>
          <a:bodyPr/>
          <a:p>
            <a:pPr algn="ctr"/>
            <a:endParaRPr/>
          </a:p>
        </p:txBody>
      </p:sp>
      <p:pic>
        <p:nvPicPr>
          <p:cNvPr descr="" id="52" name="Imagem 3"/>
          <p:cNvPicPr/>
          <p:nvPr/>
        </p:nvPicPr>
        <p:blipFill>
          <a:blip r:embed="rId1"/>
          <a:stretch>
            <a:fillRect/>
          </a:stretch>
        </p:blipFill>
        <p:spPr>
          <a:xfrm>
            <a:off x="1161360" y="1080"/>
            <a:ext cx="9761400" cy="6746400"/>
          </a:xfrm>
          <a:prstGeom prst="rect">
            <a:avLst/>
          </a:prstGeom>
        </p:spPr>
      </p:pic>
      <p:sp>
        <p:nvSpPr>
          <p:cNvPr id="53" name="CustomShape 3"/>
          <p:cNvSpPr/>
          <p:nvPr/>
        </p:nvSpPr>
        <p:spPr>
          <a:xfrm>
            <a:off x="1523880" y="996840"/>
            <a:ext cx="9086040" cy="516960"/>
          </a:xfrm>
          <a:prstGeom prst="rect">
            <a:avLst/>
          </a:prstGeom>
        </p:spPr>
        <p:txBody>
          <a:bodyPr bIns="45000" lIns="90000" rIns="90000" tIns="45000"/>
          <a:p>
            <a:pPr algn="ctr">
              <a:lnSpc>
                <a:spcPct val="100000"/>
              </a:lnSpc>
            </a:pPr>
            <a:r>
              <a:rPr lang="pt-BR" sz="2800">
                <a:solidFill>
                  <a:srgbClr val="002060"/>
                </a:solidFill>
                <a:latin typeface="Arial Black"/>
              </a:rPr>
              <a:t>SUBSTITUIÇÃO TRIBUTÁRIA</a:t>
            </a:r>
            <a:endParaRPr/>
          </a:p>
        </p:txBody>
      </p:sp>
      <p:sp>
        <p:nvSpPr>
          <p:cNvPr id="54" name="CustomShape 4"/>
          <p:cNvSpPr/>
          <p:nvPr/>
        </p:nvSpPr>
        <p:spPr>
          <a:xfrm>
            <a:off x="1552680" y="1742400"/>
            <a:ext cx="9086040" cy="4235400"/>
          </a:xfrm>
          <a:prstGeom prst="rect">
            <a:avLst/>
          </a:prstGeom>
        </p:spPr>
        <p:txBody>
          <a:bodyPr bIns="45000" lIns="90000" rIns="90000" tIns="45000"/>
          <a:p>
            <a:pPr algn="just">
              <a:lnSpc>
                <a:spcPct val="200000"/>
              </a:lnSpc>
              <a:buFont typeface="Arial"/>
              <a:buChar char="•"/>
            </a:pPr>
            <a:r>
              <a:rPr lang="pt-BR">
                <a:solidFill>
                  <a:srgbClr val="000000"/>
                </a:solidFill>
                <a:latin typeface="Arial"/>
              </a:rPr>
              <a:t>Atualmente inúmeros produtos estão sujeitos à Substituição Tributária, devido à facilidade na fiscalização e cobrança nos tributos.</a:t>
            </a:r>
            <a:endParaRPr/>
          </a:p>
          <a:p>
            <a:pPr algn="just">
              <a:lnSpc>
                <a:spcPct val="200000"/>
              </a:lnSpc>
              <a:buFont typeface="Arial"/>
              <a:buChar char="•"/>
            </a:pPr>
            <a:r>
              <a:rPr lang="pt-BR">
                <a:solidFill>
                  <a:srgbClr val="000000"/>
                </a:solidFill>
                <a:latin typeface="Arial"/>
              </a:rPr>
              <a:t>Concentração do recolhimento em poucas empresas facilitando a fiscalização.</a:t>
            </a:r>
            <a:endParaRPr/>
          </a:p>
          <a:p>
            <a:pPr algn="just">
              <a:lnSpc>
                <a:spcPct val="200000"/>
              </a:lnSpc>
              <a:buFont typeface="Arial"/>
              <a:buChar char="•"/>
            </a:pPr>
            <a:r>
              <a:rPr lang="pt-BR">
                <a:solidFill>
                  <a:srgbClr val="000000"/>
                </a:solidFill>
                <a:latin typeface="Arial"/>
              </a:rPr>
              <a:t>Segundo Cláudio José Trinchão Santos, coordenador dos secretários de Fazenda do CONFAZ, a ST concentra o esforço de fiscalização em uma fase da cadeia de circulação da mercadoria, sendo um importante e eficiente sistema de controle e arrecadação de tributos¹. </a:t>
            </a:r>
            <a:endParaRPr/>
          </a:p>
          <a:p>
            <a:pPr algn="just">
              <a:lnSpc>
                <a:spcPct val="200000"/>
              </a:lnSpc>
            </a:pPr>
            <a:r>
              <a:rPr lang="pt-BR" sz="1000">
                <a:solidFill>
                  <a:srgbClr val="000000"/>
                </a:solidFill>
                <a:latin typeface="Arial"/>
              </a:rPr>
              <a:t>¹Disponível em </a:t>
            </a:r>
            <a:r>
              <a:rPr lang="pt-BR" sz="1000" u="sng">
                <a:solidFill>
                  <a:srgbClr val="0563c1"/>
                </a:solidFill>
                <a:latin typeface="Arial"/>
                <a:hlinkClick r:id="rId2"/>
              </a:rPr>
              <a:t>http://</a:t>
            </a:r>
            <a:r>
              <a:rPr lang="pt-BR" sz="1000" u="sng">
                <a:solidFill>
                  <a:srgbClr val="0563c1"/>
                </a:solidFill>
                <a:latin typeface="Arial"/>
                <a:hlinkClick r:id="rId3"/>
              </a:rPr>
              <a:t>www.senado.gov.br/comissoes/cae/ap/AP20130408_ClaudioJoseTrinchaoSantos.pdf</a:t>
            </a:r>
            <a:r>
              <a:rPr lang="pt-BR" sz="1000">
                <a:solidFill>
                  <a:srgbClr val="000000"/>
                </a:solidFill>
                <a:latin typeface="Arial"/>
              </a:rPr>
              <a:t>. Acesso em 10 set. 2013.</a:t>
            </a:r>
            <a:endParaRPr/>
          </a:p>
        </p:txBody>
      </p:sp>
    </p:spTree>
  </p:cSld>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5" name="TextShape 1"/>
          <p:cNvSpPr txBox="1"/>
          <p:nvPr/>
        </p:nvSpPr>
        <p:spPr>
          <a:xfrm>
            <a:off x="1523880" y="1122480"/>
            <a:ext cx="9143640" cy="2387160"/>
          </a:xfrm>
          <a:prstGeom prst="rect">
            <a:avLst/>
          </a:prstGeom>
        </p:spPr>
        <p:txBody>
          <a:bodyPr anchor="b"/>
          <a:p>
            <a:endParaRPr/>
          </a:p>
        </p:txBody>
      </p:sp>
      <p:sp>
        <p:nvSpPr>
          <p:cNvPr id="56" name="TextShape 2"/>
          <p:cNvSpPr txBox="1"/>
          <p:nvPr/>
        </p:nvSpPr>
        <p:spPr>
          <a:xfrm>
            <a:off x="1523880" y="3602160"/>
            <a:ext cx="9143640" cy="1655280"/>
          </a:xfrm>
          <a:prstGeom prst="rect">
            <a:avLst/>
          </a:prstGeom>
        </p:spPr>
        <p:txBody>
          <a:bodyPr/>
          <a:p>
            <a:pPr algn="ctr"/>
            <a:endParaRPr/>
          </a:p>
        </p:txBody>
      </p:sp>
      <p:pic>
        <p:nvPicPr>
          <p:cNvPr descr="" id="57" name="Imagem 3"/>
          <p:cNvPicPr/>
          <p:nvPr/>
        </p:nvPicPr>
        <p:blipFill>
          <a:blip r:embed="rId1"/>
          <a:stretch>
            <a:fillRect/>
          </a:stretch>
        </p:blipFill>
        <p:spPr>
          <a:xfrm>
            <a:off x="1161360" y="1080"/>
            <a:ext cx="9761400" cy="6746400"/>
          </a:xfrm>
          <a:prstGeom prst="rect">
            <a:avLst/>
          </a:prstGeom>
        </p:spPr>
      </p:pic>
      <p:sp>
        <p:nvSpPr>
          <p:cNvPr id="58" name="CustomShape 3"/>
          <p:cNvSpPr/>
          <p:nvPr/>
        </p:nvSpPr>
        <p:spPr>
          <a:xfrm>
            <a:off x="1523880" y="996840"/>
            <a:ext cx="9086040" cy="516960"/>
          </a:xfrm>
          <a:prstGeom prst="rect">
            <a:avLst/>
          </a:prstGeom>
        </p:spPr>
        <p:txBody>
          <a:bodyPr bIns="45000" lIns="90000" rIns="90000" tIns="45000"/>
          <a:p>
            <a:pPr algn="ctr">
              <a:lnSpc>
                <a:spcPct val="100000"/>
              </a:lnSpc>
            </a:pPr>
            <a:r>
              <a:rPr lang="pt-BR" sz="2800">
                <a:solidFill>
                  <a:srgbClr val="002060"/>
                </a:solidFill>
                <a:latin typeface="Arial Black"/>
              </a:rPr>
              <a:t>SUBSTITUIÇÃO TRIBUTÁRIA</a:t>
            </a:r>
            <a:endParaRPr/>
          </a:p>
        </p:txBody>
      </p:sp>
      <p:sp>
        <p:nvSpPr>
          <p:cNvPr id="59" name="CustomShape 4"/>
          <p:cNvSpPr/>
          <p:nvPr/>
        </p:nvSpPr>
        <p:spPr>
          <a:xfrm>
            <a:off x="1552680" y="1709640"/>
            <a:ext cx="9086040" cy="4786920"/>
          </a:xfrm>
          <a:prstGeom prst="rect">
            <a:avLst/>
          </a:prstGeom>
        </p:spPr>
        <p:txBody>
          <a:bodyPr bIns="45000" lIns="90000" rIns="90000" tIns="45000"/>
          <a:p>
            <a:pPr algn="just">
              <a:lnSpc>
                <a:spcPct val="150000"/>
              </a:lnSpc>
              <a:buFont typeface="Arial"/>
              <a:buChar char="•"/>
            </a:pPr>
            <a:r>
              <a:rPr lang="pt-BR">
                <a:solidFill>
                  <a:srgbClr val="000000"/>
                </a:solidFill>
                <a:latin typeface="Arial"/>
              </a:rPr>
              <a:t>Empresas que trabalham com produtos sujeitos à substituição tributária devem ter conhecimento amplo da legislação estadual de todos os entes federados com os quais transacionar.</a:t>
            </a:r>
            <a:endParaRPr/>
          </a:p>
          <a:p>
            <a:pPr algn="just">
              <a:lnSpc>
                <a:spcPct val="150000"/>
              </a:lnSpc>
              <a:buFont typeface="Arial"/>
              <a:buChar char="•"/>
            </a:pPr>
            <a:r>
              <a:rPr lang="pt-BR">
                <a:solidFill>
                  <a:srgbClr val="000000"/>
                </a:solidFill>
                <a:latin typeface="Arial"/>
              </a:rPr>
              <a:t>Para cálculo do ICMS-ST deve ser aplicada a alíquota interna do produto no Estado de destino.</a:t>
            </a:r>
            <a:endParaRPr/>
          </a:p>
          <a:p>
            <a:pPr algn="just">
              <a:lnSpc>
                <a:spcPct val="150000"/>
              </a:lnSpc>
              <a:buFont typeface="Arial"/>
              <a:buChar char="•"/>
            </a:pPr>
            <a:r>
              <a:rPr lang="pt-BR">
                <a:solidFill>
                  <a:srgbClr val="000000"/>
                </a:solidFill>
                <a:latin typeface="Arial"/>
              </a:rPr>
              <a:t>Cadeia de consumo incompleta = perda comercial e ônus fiscal</a:t>
            </a:r>
            <a:endParaRPr/>
          </a:p>
          <a:p>
            <a:pPr algn="just">
              <a:lnSpc>
                <a:spcPct val="150000"/>
              </a:lnSpc>
              <a:buFont typeface="Arial"/>
              <a:buChar char="•"/>
            </a:pPr>
            <a:r>
              <a:rPr lang="pt-BR">
                <a:solidFill>
                  <a:srgbClr val="000000"/>
                </a:solidFill>
                <a:latin typeface="Arial"/>
              </a:rPr>
              <a:t>Art. 150, § 7º, CF/88 garante direito à restituição quando fato gerador não ocorrer:</a:t>
            </a:r>
            <a:endParaRPr/>
          </a:p>
          <a:p>
            <a:pPr algn="just">
              <a:lnSpc>
                <a:spcPct val="150000"/>
              </a:lnSpc>
            </a:pPr>
            <a:r>
              <a:rPr lang="pt-BR" sz="1400">
                <a:solidFill>
                  <a:srgbClr val="000000"/>
                </a:solidFill>
                <a:latin typeface="Calibri"/>
              </a:rPr>
              <a:t>§ 7.º A lei poderá atribuir a sujeito passivo de obrigação tributária a condição de responsável pelo pagamento de imposto ou contribuição, cujo fato gerador deva ocorrer posteriormente, assegurada a imediata e preferencial restituição da quantia paga, caso não se realize o fato gerador presumido.</a:t>
            </a:r>
            <a:r>
              <a:rPr lang="pt-BR" sz="1400" u="sng">
                <a:solidFill>
                  <a:srgbClr val="0563c1"/>
                </a:solidFill>
                <a:latin typeface="Calibri"/>
                <a:hlinkClick r:id="rId2"/>
              </a:rPr>
              <a:t>(Incluído pela Emenda Constitucional nº 3, de 1993)</a:t>
            </a:r>
            <a:endParaRPr/>
          </a:p>
          <a:p>
            <a:pPr algn="just">
              <a:lnSpc>
                <a:spcPct val="200000"/>
              </a:lnSpc>
            </a:pPr>
            <a:endParaRPr/>
          </a:p>
        </p:txBody>
      </p:sp>
    </p:spTree>
  </p:cSld>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0" name="TextShape 1"/>
          <p:cNvSpPr txBox="1"/>
          <p:nvPr/>
        </p:nvSpPr>
        <p:spPr>
          <a:xfrm>
            <a:off x="1523880" y="1122480"/>
            <a:ext cx="9143640" cy="2387160"/>
          </a:xfrm>
          <a:prstGeom prst="rect">
            <a:avLst/>
          </a:prstGeom>
        </p:spPr>
        <p:txBody>
          <a:bodyPr anchor="b"/>
          <a:p>
            <a:endParaRPr/>
          </a:p>
        </p:txBody>
      </p:sp>
      <p:sp>
        <p:nvSpPr>
          <p:cNvPr id="61" name="TextShape 2"/>
          <p:cNvSpPr txBox="1"/>
          <p:nvPr/>
        </p:nvSpPr>
        <p:spPr>
          <a:xfrm>
            <a:off x="1523880" y="3602160"/>
            <a:ext cx="9143640" cy="1655280"/>
          </a:xfrm>
          <a:prstGeom prst="rect">
            <a:avLst/>
          </a:prstGeom>
        </p:spPr>
        <p:txBody>
          <a:bodyPr/>
          <a:p>
            <a:pPr algn="ctr"/>
            <a:endParaRPr/>
          </a:p>
        </p:txBody>
      </p:sp>
      <p:pic>
        <p:nvPicPr>
          <p:cNvPr descr="" id="62" name="Imagem 3"/>
          <p:cNvPicPr/>
          <p:nvPr/>
        </p:nvPicPr>
        <p:blipFill>
          <a:blip r:embed="rId1"/>
          <a:stretch>
            <a:fillRect/>
          </a:stretch>
        </p:blipFill>
        <p:spPr>
          <a:xfrm>
            <a:off x="1161360" y="1080"/>
            <a:ext cx="9761400" cy="6746400"/>
          </a:xfrm>
          <a:prstGeom prst="rect">
            <a:avLst/>
          </a:prstGeom>
        </p:spPr>
      </p:pic>
      <p:sp>
        <p:nvSpPr>
          <p:cNvPr id="63" name="CustomShape 3"/>
          <p:cNvSpPr/>
          <p:nvPr/>
        </p:nvSpPr>
        <p:spPr>
          <a:xfrm>
            <a:off x="1523880" y="996840"/>
            <a:ext cx="9086040" cy="516960"/>
          </a:xfrm>
          <a:prstGeom prst="rect">
            <a:avLst/>
          </a:prstGeom>
        </p:spPr>
        <p:txBody>
          <a:bodyPr bIns="45000" lIns="90000" rIns="90000" tIns="45000"/>
          <a:p>
            <a:pPr algn="ctr">
              <a:lnSpc>
                <a:spcPct val="100000"/>
              </a:lnSpc>
            </a:pPr>
            <a:r>
              <a:rPr lang="pt-BR" sz="2800">
                <a:solidFill>
                  <a:srgbClr val="002060"/>
                </a:solidFill>
                <a:latin typeface="Arial Black"/>
              </a:rPr>
              <a:t>SUBSTITUIÇÃO TRIBUTÁRIA E ME/EPP</a:t>
            </a:r>
            <a:endParaRPr/>
          </a:p>
        </p:txBody>
      </p:sp>
      <p:sp>
        <p:nvSpPr>
          <p:cNvPr id="64" name="CustomShape 4"/>
          <p:cNvSpPr/>
          <p:nvPr/>
        </p:nvSpPr>
        <p:spPr>
          <a:xfrm>
            <a:off x="1552680" y="1742400"/>
            <a:ext cx="9086040" cy="3702240"/>
          </a:xfrm>
          <a:prstGeom prst="rect">
            <a:avLst/>
          </a:prstGeom>
        </p:spPr>
        <p:txBody>
          <a:bodyPr bIns="45000" lIns="90000" rIns="90000" tIns="45000"/>
          <a:p>
            <a:pPr algn="ctr">
              <a:lnSpc>
                <a:spcPct val="200000"/>
              </a:lnSpc>
            </a:pPr>
            <a:r>
              <a:rPr lang="pt-BR" sz="2400" u="sng">
                <a:solidFill>
                  <a:srgbClr val="000000"/>
                </a:solidFill>
                <a:latin typeface="Arial"/>
              </a:rPr>
              <a:t>CONSTITUIÇÃO FEDERAL</a:t>
            </a:r>
            <a:endParaRPr/>
          </a:p>
          <a:p>
            <a:pPr algn="just">
              <a:lnSpc>
                <a:spcPct val="150000"/>
              </a:lnSpc>
            </a:pPr>
            <a:r>
              <a:rPr lang="pt-BR">
                <a:solidFill>
                  <a:srgbClr val="000000"/>
                </a:solidFill>
                <a:latin typeface="Arial"/>
              </a:rPr>
              <a:t>“</a:t>
            </a:r>
            <a:r>
              <a:rPr lang="pt-BR">
                <a:solidFill>
                  <a:srgbClr val="000000"/>
                </a:solidFill>
                <a:latin typeface="Arial"/>
              </a:rPr>
              <a:t>Art. 146. Cabe à lei complementar: (...)</a:t>
            </a:r>
            <a:endParaRPr/>
          </a:p>
          <a:p>
            <a:pPr algn="just">
              <a:lnSpc>
                <a:spcPct val="150000"/>
              </a:lnSpc>
            </a:pPr>
            <a:r>
              <a:rPr lang="pt-BR">
                <a:solidFill>
                  <a:srgbClr val="000000"/>
                </a:solidFill>
                <a:latin typeface="Arial"/>
              </a:rPr>
              <a:t>III – estabelecer normas gerais em matéria de legislação tributária, especialmente sobre:</a:t>
            </a:r>
            <a:endParaRPr/>
          </a:p>
          <a:p>
            <a:pPr algn="just">
              <a:lnSpc>
                <a:spcPct val="150000"/>
              </a:lnSpc>
            </a:pPr>
            <a:r>
              <a:rPr lang="pt-BR">
                <a:solidFill>
                  <a:srgbClr val="000000"/>
                </a:solidFill>
                <a:latin typeface="Arial"/>
              </a:rPr>
              <a:t>(...) d) Definição de </a:t>
            </a:r>
            <a:r>
              <a:rPr b="1" lang="pt-BR">
                <a:solidFill>
                  <a:srgbClr val="000000"/>
                </a:solidFill>
                <a:latin typeface="Arial"/>
              </a:rPr>
              <a:t>tratamento diferenciado e favorecido para as microempresas e para as empresas de pequeno porte, inclusive regimes especiais ou simplificados </a:t>
            </a:r>
            <a:r>
              <a:rPr lang="pt-BR">
                <a:solidFill>
                  <a:srgbClr val="000000"/>
                </a:solidFill>
                <a:latin typeface="Arial"/>
              </a:rPr>
              <a:t>no caso do imposto previsto no art. 155, II, das contribuições previstas no art. 195, I e § §12 e 13, e da contribuição a que se refere o art. 239.”</a:t>
            </a:r>
            <a:endParaRPr/>
          </a:p>
        </p:txBody>
      </p:sp>
    </p:spTree>
  </p:cSld>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5" name="TextShape 1"/>
          <p:cNvSpPr txBox="1"/>
          <p:nvPr/>
        </p:nvSpPr>
        <p:spPr>
          <a:xfrm>
            <a:off x="1523880" y="1122480"/>
            <a:ext cx="9143640" cy="2387160"/>
          </a:xfrm>
          <a:prstGeom prst="rect">
            <a:avLst/>
          </a:prstGeom>
        </p:spPr>
        <p:txBody>
          <a:bodyPr anchor="b"/>
          <a:p>
            <a:endParaRPr/>
          </a:p>
        </p:txBody>
      </p:sp>
      <p:sp>
        <p:nvSpPr>
          <p:cNvPr id="66" name="TextShape 2"/>
          <p:cNvSpPr txBox="1"/>
          <p:nvPr/>
        </p:nvSpPr>
        <p:spPr>
          <a:xfrm>
            <a:off x="1523880" y="3602160"/>
            <a:ext cx="9143640" cy="1655280"/>
          </a:xfrm>
          <a:prstGeom prst="rect">
            <a:avLst/>
          </a:prstGeom>
        </p:spPr>
        <p:txBody>
          <a:bodyPr/>
          <a:p>
            <a:pPr algn="ctr"/>
            <a:endParaRPr/>
          </a:p>
        </p:txBody>
      </p:sp>
      <p:pic>
        <p:nvPicPr>
          <p:cNvPr descr="" id="67" name="Imagem 3"/>
          <p:cNvPicPr/>
          <p:nvPr/>
        </p:nvPicPr>
        <p:blipFill>
          <a:blip r:embed="rId1"/>
          <a:stretch>
            <a:fillRect/>
          </a:stretch>
        </p:blipFill>
        <p:spPr>
          <a:xfrm>
            <a:off x="1153440" y="0"/>
            <a:ext cx="9761400" cy="6746400"/>
          </a:xfrm>
          <a:prstGeom prst="rect">
            <a:avLst/>
          </a:prstGeom>
        </p:spPr>
      </p:pic>
      <p:sp>
        <p:nvSpPr>
          <p:cNvPr id="68" name="CustomShape 3"/>
          <p:cNvSpPr/>
          <p:nvPr/>
        </p:nvSpPr>
        <p:spPr>
          <a:xfrm>
            <a:off x="1523880" y="996840"/>
            <a:ext cx="9086040" cy="516960"/>
          </a:xfrm>
          <a:prstGeom prst="rect">
            <a:avLst/>
          </a:prstGeom>
        </p:spPr>
        <p:txBody>
          <a:bodyPr bIns="45000" lIns="90000" rIns="90000" tIns="45000"/>
          <a:p>
            <a:pPr algn="ctr">
              <a:lnSpc>
                <a:spcPct val="100000"/>
              </a:lnSpc>
            </a:pPr>
            <a:r>
              <a:rPr lang="pt-BR" sz="2800">
                <a:solidFill>
                  <a:srgbClr val="002060"/>
                </a:solidFill>
                <a:latin typeface="Arial Black"/>
              </a:rPr>
              <a:t>SUBSTITUIÇÃO TRIBUTÁRIA E ME/EPP</a:t>
            </a:r>
            <a:endParaRPr/>
          </a:p>
        </p:txBody>
      </p:sp>
      <p:sp>
        <p:nvSpPr>
          <p:cNvPr id="69" name="CustomShape 4"/>
          <p:cNvSpPr/>
          <p:nvPr/>
        </p:nvSpPr>
        <p:spPr>
          <a:xfrm>
            <a:off x="1552680" y="1742400"/>
            <a:ext cx="9086040" cy="3199320"/>
          </a:xfrm>
          <a:prstGeom prst="rect">
            <a:avLst/>
          </a:prstGeom>
        </p:spPr>
        <p:txBody>
          <a:bodyPr bIns="45000" lIns="90000" rIns="90000" tIns="45000"/>
          <a:p>
            <a:pPr algn="ctr">
              <a:lnSpc>
                <a:spcPct val="200000"/>
              </a:lnSpc>
            </a:pPr>
            <a:r>
              <a:rPr lang="pt-BR" sz="2400" u="sng">
                <a:solidFill>
                  <a:srgbClr val="000000"/>
                </a:solidFill>
                <a:latin typeface="Arial"/>
              </a:rPr>
              <a:t>CONSTITUIÇÃO FEDERAL</a:t>
            </a:r>
            <a:endParaRPr/>
          </a:p>
          <a:p>
            <a:pPr algn="ctr">
              <a:lnSpc>
                <a:spcPct val="200000"/>
              </a:lnSpc>
            </a:pPr>
            <a:endParaRPr/>
          </a:p>
          <a:p>
            <a:pPr algn="just">
              <a:lnSpc>
                <a:spcPct val="150000"/>
              </a:lnSpc>
            </a:pPr>
            <a:r>
              <a:rPr lang="pt-BR">
                <a:solidFill>
                  <a:srgbClr val="000000"/>
                </a:solidFill>
                <a:latin typeface="Arial"/>
              </a:rPr>
              <a:t>“</a:t>
            </a:r>
            <a:r>
              <a:rPr lang="pt-BR">
                <a:solidFill>
                  <a:srgbClr val="000000"/>
                </a:solidFill>
                <a:latin typeface="Arial"/>
              </a:rPr>
              <a:t>Art. 146. Cabe à lei complementar:</a:t>
            </a:r>
            <a:endParaRPr/>
          </a:p>
          <a:p>
            <a:pPr algn="just">
              <a:lnSpc>
                <a:spcPct val="150000"/>
              </a:lnSpc>
            </a:pPr>
            <a:r>
              <a:rPr lang="pt-BR">
                <a:solidFill>
                  <a:srgbClr val="000000"/>
                </a:solidFill>
                <a:latin typeface="Arial"/>
              </a:rPr>
              <a:t>(...) Parágrafo único. A lei complementar de que trata o inciso III, d, também poderá instituir um </a:t>
            </a:r>
            <a:r>
              <a:rPr b="1" lang="pt-BR">
                <a:solidFill>
                  <a:srgbClr val="000000"/>
                </a:solidFill>
                <a:latin typeface="Arial"/>
              </a:rPr>
              <a:t>regime único de arrecadação dos impostos e contribuições </a:t>
            </a:r>
            <a:r>
              <a:rPr lang="pt-BR">
                <a:solidFill>
                  <a:srgbClr val="000000"/>
                </a:solidFill>
                <a:latin typeface="Arial"/>
              </a:rPr>
              <a:t>da União, dos Estados, do Distrito Federal e dos Municípios, observado que (...)”</a:t>
            </a:r>
            <a:endParaRPr/>
          </a:p>
        </p:txBody>
      </p:sp>
    </p:spTree>
  </p:cSld>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0" name="TextShape 1"/>
          <p:cNvSpPr txBox="1"/>
          <p:nvPr/>
        </p:nvSpPr>
        <p:spPr>
          <a:xfrm>
            <a:off x="1523880" y="1122480"/>
            <a:ext cx="9143640" cy="2387160"/>
          </a:xfrm>
          <a:prstGeom prst="rect">
            <a:avLst/>
          </a:prstGeom>
        </p:spPr>
        <p:txBody>
          <a:bodyPr anchor="b"/>
          <a:p>
            <a:endParaRPr/>
          </a:p>
        </p:txBody>
      </p:sp>
      <p:sp>
        <p:nvSpPr>
          <p:cNvPr id="71" name="TextShape 2"/>
          <p:cNvSpPr txBox="1"/>
          <p:nvPr/>
        </p:nvSpPr>
        <p:spPr>
          <a:xfrm>
            <a:off x="1523880" y="3602160"/>
            <a:ext cx="9143640" cy="1655280"/>
          </a:xfrm>
          <a:prstGeom prst="rect">
            <a:avLst/>
          </a:prstGeom>
        </p:spPr>
        <p:txBody>
          <a:bodyPr/>
          <a:p>
            <a:pPr algn="ctr"/>
            <a:endParaRPr/>
          </a:p>
        </p:txBody>
      </p:sp>
      <p:pic>
        <p:nvPicPr>
          <p:cNvPr descr="" id="72" name="Imagem 3"/>
          <p:cNvPicPr/>
          <p:nvPr/>
        </p:nvPicPr>
        <p:blipFill>
          <a:blip r:embed="rId1"/>
          <a:stretch>
            <a:fillRect/>
          </a:stretch>
        </p:blipFill>
        <p:spPr>
          <a:xfrm>
            <a:off x="1161360" y="1080"/>
            <a:ext cx="9761400" cy="6746400"/>
          </a:xfrm>
          <a:prstGeom prst="rect">
            <a:avLst/>
          </a:prstGeom>
        </p:spPr>
      </p:pic>
      <p:sp>
        <p:nvSpPr>
          <p:cNvPr id="73" name="CustomShape 3"/>
          <p:cNvSpPr/>
          <p:nvPr/>
        </p:nvSpPr>
        <p:spPr>
          <a:xfrm>
            <a:off x="1523880" y="996840"/>
            <a:ext cx="9086040" cy="516960"/>
          </a:xfrm>
          <a:prstGeom prst="rect">
            <a:avLst/>
          </a:prstGeom>
        </p:spPr>
        <p:txBody>
          <a:bodyPr bIns="45000" lIns="90000" rIns="90000" tIns="45000"/>
          <a:p>
            <a:pPr algn="ctr">
              <a:lnSpc>
                <a:spcPct val="100000"/>
              </a:lnSpc>
            </a:pPr>
            <a:r>
              <a:rPr lang="pt-BR" sz="2800">
                <a:solidFill>
                  <a:srgbClr val="002060"/>
                </a:solidFill>
                <a:latin typeface="Arial Black"/>
              </a:rPr>
              <a:t>SUBSTITUIÇÃO TRIBUTÁRIA E ME/EPP</a:t>
            </a:r>
            <a:endParaRPr/>
          </a:p>
        </p:txBody>
      </p:sp>
      <p:sp>
        <p:nvSpPr>
          <p:cNvPr id="74" name="CustomShape 4"/>
          <p:cNvSpPr/>
          <p:nvPr/>
        </p:nvSpPr>
        <p:spPr>
          <a:xfrm>
            <a:off x="1552680" y="1742400"/>
            <a:ext cx="9086040" cy="3290760"/>
          </a:xfrm>
          <a:prstGeom prst="rect">
            <a:avLst/>
          </a:prstGeom>
        </p:spPr>
        <p:txBody>
          <a:bodyPr bIns="45000" lIns="90000" rIns="90000" tIns="45000"/>
          <a:p>
            <a:pPr algn="ctr">
              <a:lnSpc>
                <a:spcPct val="200000"/>
              </a:lnSpc>
            </a:pPr>
            <a:r>
              <a:rPr lang="pt-BR" sz="2400" u="sng">
                <a:solidFill>
                  <a:srgbClr val="000000"/>
                </a:solidFill>
                <a:latin typeface="Arial"/>
              </a:rPr>
              <a:t>CONSTITUIÇÃO FEDERAL</a:t>
            </a:r>
            <a:endParaRPr/>
          </a:p>
          <a:p>
            <a:pPr algn="ctr">
              <a:lnSpc>
                <a:spcPct val="150000"/>
              </a:lnSpc>
            </a:pPr>
            <a:endParaRPr/>
          </a:p>
          <a:p>
            <a:pPr algn="just">
              <a:lnSpc>
                <a:spcPct val="150000"/>
              </a:lnSpc>
            </a:pPr>
            <a:r>
              <a:rPr lang="pt-BR">
                <a:solidFill>
                  <a:srgbClr val="000000"/>
                </a:solidFill>
                <a:latin typeface="Arial"/>
              </a:rPr>
              <a:t>	</a:t>
            </a:r>
            <a:r>
              <a:rPr lang="pt-BR">
                <a:solidFill>
                  <a:srgbClr val="000000"/>
                </a:solidFill>
                <a:latin typeface="Arial"/>
              </a:rPr>
              <a:t>“</a:t>
            </a:r>
            <a:r>
              <a:rPr lang="pt-BR">
                <a:solidFill>
                  <a:srgbClr val="000000"/>
                </a:solidFill>
                <a:latin typeface="Arial"/>
              </a:rPr>
              <a:t>Art. 179. A União, os Estados, o Distrito Federal e os Municípios dispensarão </a:t>
            </a:r>
            <a:r>
              <a:rPr b="1" lang="pt-BR">
                <a:solidFill>
                  <a:srgbClr val="000000"/>
                </a:solidFill>
                <a:latin typeface="Arial"/>
              </a:rPr>
              <a:t>às microempresas e às empresas de pequeno porte, assim definidas em lei, tratamento jurídico diferenciado</a:t>
            </a:r>
            <a:r>
              <a:rPr lang="pt-BR">
                <a:solidFill>
                  <a:srgbClr val="000000"/>
                </a:solidFill>
                <a:latin typeface="Arial"/>
              </a:rPr>
              <a:t>, visando a incentivá-las pela simplificação de suas obrigações administrativas, tributárias, previdenciárias e creditícias, ou pela eliminação ou redução destas por meio de lei.”</a:t>
            </a:r>
            <a:endParaRPr/>
          </a:p>
        </p:txBody>
      </p:sp>
      <p:pic>
        <p:nvPicPr>
          <p:cNvPr descr="" id="75" name="Imagem 4"/>
          <p:cNvPicPr/>
          <p:nvPr/>
        </p:nvPicPr>
        <p:blipFill>
          <a:blip r:embed="rId2"/>
          <a:stretch>
            <a:fillRect/>
          </a:stretch>
        </p:blipFill>
        <p:spPr>
          <a:xfrm>
            <a:off x="7693560" y="4682160"/>
            <a:ext cx="1769040" cy="1490400"/>
          </a:xfrm>
          <a:prstGeom prst="rect">
            <a:avLst/>
          </a:prstGeom>
        </p:spPr>
      </p:pic>
    </p:spTree>
  </p:cSld>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6" name="TextShape 1"/>
          <p:cNvSpPr txBox="1"/>
          <p:nvPr/>
        </p:nvSpPr>
        <p:spPr>
          <a:xfrm>
            <a:off x="1523880" y="1122480"/>
            <a:ext cx="9143640" cy="2387160"/>
          </a:xfrm>
          <a:prstGeom prst="rect">
            <a:avLst/>
          </a:prstGeom>
        </p:spPr>
        <p:txBody>
          <a:bodyPr anchor="b"/>
          <a:p>
            <a:endParaRPr/>
          </a:p>
        </p:txBody>
      </p:sp>
      <p:sp>
        <p:nvSpPr>
          <p:cNvPr id="77" name="TextShape 2"/>
          <p:cNvSpPr txBox="1"/>
          <p:nvPr/>
        </p:nvSpPr>
        <p:spPr>
          <a:xfrm>
            <a:off x="1523880" y="3602160"/>
            <a:ext cx="9143640" cy="1655280"/>
          </a:xfrm>
          <a:prstGeom prst="rect">
            <a:avLst/>
          </a:prstGeom>
        </p:spPr>
        <p:txBody>
          <a:bodyPr/>
          <a:p>
            <a:pPr algn="ctr"/>
            <a:endParaRPr/>
          </a:p>
        </p:txBody>
      </p:sp>
      <p:pic>
        <p:nvPicPr>
          <p:cNvPr descr="" id="78" name="Imagem 3"/>
          <p:cNvPicPr/>
          <p:nvPr/>
        </p:nvPicPr>
        <p:blipFill>
          <a:blip r:embed="rId1"/>
          <a:stretch>
            <a:fillRect/>
          </a:stretch>
        </p:blipFill>
        <p:spPr>
          <a:xfrm>
            <a:off x="1161360" y="1080"/>
            <a:ext cx="9761400" cy="6746400"/>
          </a:xfrm>
          <a:prstGeom prst="rect">
            <a:avLst/>
          </a:prstGeom>
        </p:spPr>
      </p:pic>
      <p:sp>
        <p:nvSpPr>
          <p:cNvPr id="79" name="CustomShape 3"/>
          <p:cNvSpPr/>
          <p:nvPr/>
        </p:nvSpPr>
        <p:spPr>
          <a:xfrm>
            <a:off x="1523880" y="996840"/>
            <a:ext cx="9086040" cy="516960"/>
          </a:xfrm>
          <a:prstGeom prst="rect">
            <a:avLst/>
          </a:prstGeom>
        </p:spPr>
        <p:txBody>
          <a:bodyPr bIns="45000" lIns="90000" rIns="90000" tIns="45000"/>
          <a:p>
            <a:pPr algn="ctr">
              <a:lnSpc>
                <a:spcPct val="100000"/>
              </a:lnSpc>
            </a:pPr>
            <a:r>
              <a:rPr lang="pt-BR" sz="2800">
                <a:solidFill>
                  <a:srgbClr val="002060"/>
                </a:solidFill>
                <a:latin typeface="Arial Black"/>
              </a:rPr>
              <a:t>SUBSTITUIÇÃO TRIBUTÁRIA E ME/EPP</a:t>
            </a:r>
            <a:endParaRPr/>
          </a:p>
        </p:txBody>
      </p:sp>
      <p:sp>
        <p:nvSpPr>
          <p:cNvPr id="80" name="CustomShape 4"/>
          <p:cNvSpPr/>
          <p:nvPr/>
        </p:nvSpPr>
        <p:spPr>
          <a:xfrm>
            <a:off x="1552680" y="1742400"/>
            <a:ext cx="9086040" cy="4525200"/>
          </a:xfrm>
          <a:prstGeom prst="rect">
            <a:avLst/>
          </a:prstGeom>
        </p:spPr>
        <p:txBody>
          <a:bodyPr bIns="45000" lIns="90000" rIns="90000" tIns="45000"/>
          <a:p>
            <a:pPr algn="ctr">
              <a:lnSpc>
                <a:spcPct val="200000"/>
              </a:lnSpc>
            </a:pPr>
            <a:r>
              <a:rPr lang="pt-BR" sz="2400" u="sng">
                <a:solidFill>
                  <a:srgbClr val="000000"/>
                </a:solidFill>
                <a:latin typeface="Arial"/>
              </a:rPr>
              <a:t>LEI COMPLEMENTAR 123/2006</a:t>
            </a:r>
            <a:endParaRPr/>
          </a:p>
          <a:p>
            <a:pPr algn="just">
              <a:lnSpc>
                <a:spcPct val="100000"/>
              </a:lnSpc>
            </a:pPr>
            <a:endParaRPr/>
          </a:p>
          <a:p>
            <a:pPr algn="just">
              <a:lnSpc>
                <a:spcPct val="100000"/>
              </a:lnSpc>
            </a:pPr>
            <a:r>
              <a:rPr lang="pt-BR">
                <a:solidFill>
                  <a:srgbClr val="000000"/>
                </a:solidFill>
                <a:latin typeface="Arial"/>
              </a:rPr>
              <a:t>	</a:t>
            </a:r>
            <a:r>
              <a:rPr lang="pt-BR">
                <a:solidFill>
                  <a:srgbClr val="000000"/>
                </a:solidFill>
                <a:latin typeface="Arial"/>
              </a:rPr>
              <a:t>“</a:t>
            </a:r>
            <a:r>
              <a:rPr lang="pt-BR">
                <a:solidFill>
                  <a:srgbClr val="000000"/>
                </a:solidFill>
                <a:latin typeface="Arial"/>
              </a:rPr>
              <a:t>Art. 13. O Simples Nacional implica o recolhimento mensal, mediante documento único de arrecadação, dos seguintes impostos e contribuições:</a:t>
            </a:r>
            <a:endParaRPr/>
          </a:p>
          <a:p>
            <a:pPr algn="just">
              <a:lnSpc>
                <a:spcPct val="100000"/>
              </a:lnSpc>
            </a:pPr>
            <a:r>
              <a:rPr lang="pt-BR">
                <a:solidFill>
                  <a:srgbClr val="000000"/>
                </a:solidFill>
                <a:latin typeface="Arial"/>
              </a:rPr>
              <a:t>(...)</a:t>
            </a:r>
            <a:endParaRPr/>
          </a:p>
          <a:p>
            <a:pPr algn="just">
              <a:lnSpc>
                <a:spcPct val="100000"/>
              </a:lnSpc>
            </a:pPr>
            <a:r>
              <a:rPr lang="pt-BR">
                <a:solidFill>
                  <a:srgbClr val="000000"/>
                </a:solidFill>
                <a:latin typeface="Arial"/>
              </a:rPr>
              <a:t>	</a:t>
            </a:r>
            <a:r>
              <a:rPr lang="pt-BR">
                <a:solidFill>
                  <a:srgbClr val="000000"/>
                </a:solidFill>
                <a:latin typeface="Arial"/>
              </a:rPr>
              <a:t>§ 1° O recolhimento na forma deste artigo não exclui a incidência dos seguintes impostos ou contribuições, devidos na qualidade de contribuinte ou responsável, em relação aos quais </a:t>
            </a:r>
            <a:r>
              <a:rPr b="1" lang="pt-BR">
                <a:solidFill>
                  <a:srgbClr val="000000"/>
                </a:solidFill>
                <a:latin typeface="Arial"/>
              </a:rPr>
              <a:t>será observada a legislação aplicável às demais pessoas jurídicas:</a:t>
            </a:r>
            <a:endParaRPr/>
          </a:p>
          <a:p>
            <a:pPr algn="just">
              <a:lnSpc>
                <a:spcPct val="100000"/>
              </a:lnSpc>
            </a:pPr>
            <a:r>
              <a:rPr lang="pt-BR">
                <a:solidFill>
                  <a:srgbClr val="000000"/>
                </a:solidFill>
                <a:latin typeface="Arial"/>
              </a:rPr>
              <a:t>(...)</a:t>
            </a:r>
            <a:endParaRPr/>
          </a:p>
          <a:p>
            <a:pPr algn="just">
              <a:lnSpc>
                <a:spcPct val="100000"/>
              </a:lnSpc>
            </a:pPr>
            <a:r>
              <a:rPr lang="pt-BR">
                <a:solidFill>
                  <a:srgbClr val="000000"/>
                </a:solidFill>
                <a:latin typeface="Arial"/>
              </a:rPr>
              <a:t>	</a:t>
            </a:r>
            <a:r>
              <a:rPr lang="pt-BR">
                <a:solidFill>
                  <a:srgbClr val="000000"/>
                </a:solidFill>
                <a:latin typeface="Arial"/>
              </a:rPr>
              <a:t>XIII – ICMS devido:</a:t>
            </a:r>
            <a:endParaRPr/>
          </a:p>
          <a:p>
            <a:pPr algn="just">
              <a:lnSpc>
                <a:spcPct val="100000"/>
              </a:lnSpc>
            </a:pPr>
            <a:r>
              <a:rPr lang="pt-BR">
                <a:solidFill>
                  <a:srgbClr val="000000"/>
                </a:solidFill>
                <a:latin typeface="Arial"/>
              </a:rPr>
              <a:t>	</a:t>
            </a:r>
            <a:r>
              <a:rPr b="1" lang="pt-BR">
                <a:solidFill>
                  <a:srgbClr val="000000"/>
                </a:solidFill>
                <a:latin typeface="Arial"/>
              </a:rPr>
              <a:t>a) nas operações ou prestações sujeitas ao regime de substituição tributária.</a:t>
            </a:r>
            <a:r>
              <a:rPr lang="pt-BR">
                <a:solidFill>
                  <a:srgbClr val="000000"/>
                </a:solidFill>
                <a:latin typeface="Arial"/>
              </a:rPr>
              <a:t>”</a:t>
            </a:r>
            <a:endParaRPr/>
          </a:p>
          <a:p>
            <a:pPr algn="just">
              <a:lnSpc>
                <a:spcPct val="150000"/>
              </a:lnSpc>
            </a:pPr>
            <a:endParaRPr/>
          </a:p>
        </p:txBody>
      </p:sp>
    </p:spTree>
  </p:cSld>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1" name="TextShape 1"/>
          <p:cNvSpPr txBox="1"/>
          <p:nvPr/>
        </p:nvSpPr>
        <p:spPr>
          <a:xfrm>
            <a:off x="1523880" y="1122480"/>
            <a:ext cx="9143640" cy="2387160"/>
          </a:xfrm>
          <a:prstGeom prst="rect">
            <a:avLst/>
          </a:prstGeom>
        </p:spPr>
        <p:txBody>
          <a:bodyPr anchor="b"/>
          <a:p>
            <a:endParaRPr/>
          </a:p>
        </p:txBody>
      </p:sp>
      <p:sp>
        <p:nvSpPr>
          <p:cNvPr id="82" name="TextShape 2"/>
          <p:cNvSpPr txBox="1"/>
          <p:nvPr/>
        </p:nvSpPr>
        <p:spPr>
          <a:xfrm>
            <a:off x="1523880" y="3602160"/>
            <a:ext cx="9143640" cy="1655280"/>
          </a:xfrm>
          <a:prstGeom prst="rect">
            <a:avLst/>
          </a:prstGeom>
        </p:spPr>
        <p:txBody>
          <a:bodyPr/>
          <a:p>
            <a:pPr algn="ctr"/>
            <a:endParaRPr/>
          </a:p>
        </p:txBody>
      </p:sp>
      <p:pic>
        <p:nvPicPr>
          <p:cNvPr descr="" id="83" name="Imagem 3"/>
          <p:cNvPicPr/>
          <p:nvPr/>
        </p:nvPicPr>
        <p:blipFill>
          <a:blip r:embed="rId1"/>
          <a:stretch>
            <a:fillRect/>
          </a:stretch>
        </p:blipFill>
        <p:spPr>
          <a:xfrm>
            <a:off x="1161360" y="1080"/>
            <a:ext cx="9761400" cy="6746400"/>
          </a:xfrm>
          <a:prstGeom prst="rect">
            <a:avLst/>
          </a:prstGeom>
        </p:spPr>
      </p:pic>
      <p:sp>
        <p:nvSpPr>
          <p:cNvPr id="84" name="CustomShape 3"/>
          <p:cNvSpPr/>
          <p:nvPr/>
        </p:nvSpPr>
        <p:spPr>
          <a:xfrm>
            <a:off x="1523880" y="996840"/>
            <a:ext cx="9086040" cy="516960"/>
          </a:xfrm>
          <a:prstGeom prst="rect">
            <a:avLst/>
          </a:prstGeom>
        </p:spPr>
        <p:txBody>
          <a:bodyPr bIns="45000" lIns="90000" rIns="90000" tIns="45000"/>
          <a:p>
            <a:pPr algn="ctr">
              <a:lnSpc>
                <a:spcPct val="100000"/>
              </a:lnSpc>
            </a:pPr>
            <a:r>
              <a:rPr lang="pt-BR" sz="2800">
                <a:solidFill>
                  <a:srgbClr val="002060"/>
                </a:solidFill>
                <a:latin typeface="Arial Black"/>
              </a:rPr>
              <a:t>SUBSTITUIÇÃO TRIBUTÁRIA E ME/EPP</a:t>
            </a:r>
            <a:endParaRPr/>
          </a:p>
        </p:txBody>
      </p:sp>
      <p:sp>
        <p:nvSpPr>
          <p:cNvPr id="85" name="CustomShape 4"/>
          <p:cNvSpPr/>
          <p:nvPr/>
        </p:nvSpPr>
        <p:spPr>
          <a:xfrm>
            <a:off x="1552680" y="1742400"/>
            <a:ext cx="9086040" cy="3473280"/>
          </a:xfrm>
          <a:prstGeom prst="rect">
            <a:avLst/>
          </a:prstGeom>
        </p:spPr>
        <p:txBody>
          <a:bodyPr bIns="45000" lIns="90000" rIns="90000" tIns="45000"/>
          <a:p>
            <a:pPr algn="ctr">
              <a:lnSpc>
                <a:spcPct val="200000"/>
              </a:lnSpc>
            </a:pPr>
            <a:r>
              <a:rPr lang="pt-BR" sz="2400" u="sng">
                <a:solidFill>
                  <a:srgbClr val="000000"/>
                </a:solidFill>
                <a:latin typeface="Arial"/>
              </a:rPr>
              <a:t>RESOLUÇÃO CGSN Nº 94/2011</a:t>
            </a:r>
            <a:endParaRPr/>
          </a:p>
          <a:p>
            <a:pPr algn="just">
              <a:lnSpc>
                <a:spcPct val="100000"/>
              </a:lnSpc>
            </a:pPr>
            <a:endParaRPr/>
          </a:p>
          <a:p>
            <a:pPr algn="just">
              <a:lnSpc>
                <a:spcPct val="100000"/>
              </a:lnSpc>
              <a:buFont typeface="Arial"/>
              <a:buChar char="•"/>
            </a:pPr>
            <a:r>
              <a:rPr lang="pt-BR">
                <a:solidFill>
                  <a:srgbClr val="000000"/>
                </a:solidFill>
                <a:latin typeface="Arial"/>
              </a:rPr>
              <a:t>Art. 25, I e II: segregação de receitas decorrentes da revenda e da venda de mercadorias sujeitas ou não à ST;</a:t>
            </a:r>
            <a:endParaRPr/>
          </a:p>
          <a:p>
            <a:pPr algn="just">
              <a:lnSpc>
                <a:spcPct val="100000"/>
              </a:lnSpc>
              <a:buFont typeface="Arial"/>
              <a:buChar char="•"/>
            </a:pPr>
            <a:r>
              <a:rPr lang="pt-BR">
                <a:solidFill>
                  <a:srgbClr val="000000"/>
                </a:solidFill>
                <a:latin typeface="Arial"/>
              </a:rPr>
              <a:t>Art. 28: Empresa do SIMPLES como </a:t>
            </a:r>
            <a:r>
              <a:rPr lang="pt-BR" u="sng">
                <a:solidFill>
                  <a:srgbClr val="000000"/>
                </a:solidFill>
                <a:latin typeface="Arial"/>
              </a:rPr>
              <a:t>substituta</a:t>
            </a:r>
            <a:r>
              <a:rPr lang="pt-BR">
                <a:solidFill>
                  <a:srgbClr val="000000"/>
                </a:solidFill>
                <a:latin typeface="Arial"/>
              </a:rPr>
              <a:t> tributária do ICMS: forma de cômputo do ICMS da operação própria e do ICMS-ST;</a:t>
            </a:r>
            <a:endParaRPr/>
          </a:p>
          <a:p>
            <a:pPr algn="just">
              <a:lnSpc>
                <a:spcPct val="100000"/>
              </a:lnSpc>
              <a:buFont typeface="Arial"/>
              <a:buChar char="•"/>
            </a:pPr>
            <a:r>
              <a:rPr lang="pt-BR">
                <a:solidFill>
                  <a:srgbClr val="000000"/>
                </a:solidFill>
                <a:latin typeface="Arial"/>
              </a:rPr>
              <a:t>Art. 29: Empresa do SIMPLES como </a:t>
            </a:r>
            <a:r>
              <a:rPr lang="pt-BR" u="sng">
                <a:solidFill>
                  <a:srgbClr val="000000"/>
                </a:solidFill>
                <a:latin typeface="Arial"/>
              </a:rPr>
              <a:t>substituída</a:t>
            </a:r>
            <a:r>
              <a:rPr lang="pt-BR">
                <a:solidFill>
                  <a:srgbClr val="000000"/>
                </a:solidFill>
                <a:latin typeface="Arial"/>
              </a:rPr>
              <a:t> tributária do ICMS: forma de segregação das receitas decorrentes da revenda e venda de mercadorias sujeitas à ST.</a:t>
            </a:r>
            <a:endParaRPr/>
          </a:p>
        </p:txBody>
      </p:sp>
    </p:spTree>
  </p:cSl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