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5" r:id="rId1"/>
  </p:sldMasterIdLst>
  <p:notesMasterIdLst>
    <p:notesMasterId r:id="rId31"/>
  </p:notesMasterIdLst>
  <p:handoutMasterIdLst>
    <p:handoutMasterId r:id="rId32"/>
  </p:handoutMasterIdLst>
  <p:sldIdLst>
    <p:sldId id="801" r:id="rId2"/>
    <p:sldId id="1307" r:id="rId3"/>
    <p:sldId id="1308" r:id="rId4"/>
    <p:sldId id="1306" r:id="rId5"/>
    <p:sldId id="1251" r:id="rId6"/>
    <p:sldId id="1133" r:id="rId7"/>
    <p:sldId id="1015" r:id="rId8"/>
    <p:sldId id="1242" r:id="rId9"/>
    <p:sldId id="1250" r:id="rId10"/>
    <p:sldId id="1304" r:id="rId11"/>
    <p:sldId id="1254" r:id="rId12"/>
    <p:sldId id="1259" r:id="rId13"/>
    <p:sldId id="1302" r:id="rId14"/>
    <p:sldId id="1260" r:id="rId15"/>
    <p:sldId id="1263" r:id="rId16"/>
    <p:sldId id="1303" r:id="rId17"/>
    <p:sldId id="1305" r:id="rId18"/>
    <p:sldId id="1300" r:id="rId19"/>
    <p:sldId id="1271" r:id="rId20"/>
    <p:sldId id="1272" r:id="rId21"/>
    <p:sldId id="1273" r:id="rId22"/>
    <p:sldId id="1284" r:id="rId23"/>
    <p:sldId id="1285" r:id="rId24"/>
    <p:sldId id="1287" r:id="rId25"/>
    <p:sldId id="1301" r:id="rId26"/>
    <p:sldId id="1290" r:id="rId27"/>
    <p:sldId id="1291" r:id="rId28"/>
    <p:sldId id="1295" r:id="rId29"/>
    <p:sldId id="1238" r:id="rId30"/>
  </p:sldIdLst>
  <p:sldSz cx="9144000" cy="6858000" type="screen4x3"/>
  <p:notesSz cx="6858000" cy="906145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19E"/>
    <a:srgbClr val="7CAF37"/>
    <a:srgbClr val="579CC9"/>
    <a:srgbClr val="FF0000"/>
    <a:srgbClr val="97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934" autoAdjust="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api.worldbank.org/datafiles/NY.GDP.MKTP.KD.ZG_Indicator_MetaData_en_EXCEL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Office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/>
              <a:t>Crecimiento anual del PIB (2011 -  2013)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Hoja1!$D$5</c:f>
              <c:strCache>
                <c:ptCount val="1"/>
                <c:pt idx="0">
                  <c:v>Colombia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4766446285842391E-2"/>
                  <c:y val="-6.2582652106755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4048774454831181E-3"/>
                  <c:y val="-1.9912662033967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Hoja1!$E$4:$G$4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Proyección 2013</c:v>
                </c:pt>
              </c:strCache>
            </c:strRef>
          </c:cat>
          <c:val>
            <c:numRef>
              <c:f>Hoja1!$E$5:$G$5</c:f>
              <c:numCache>
                <c:formatCode>0%</c:formatCode>
                <c:ptCount val="3"/>
                <c:pt idx="0" formatCode="0.0%">
                  <c:v>6.6000000000000003E-2</c:v>
                </c:pt>
                <c:pt idx="1">
                  <c:v>0.04</c:v>
                </c:pt>
                <c:pt idx="2" formatCode="0.0%">
                  <c:v>4.2000000000000003E-2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Hoja1!$D$6</c:f>
              <c:strCache>
                <c:ptCount val="1"/>
                <c:pt idx="0">
                  <c:v>Chile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9.4048774454831181E-3"/>
                  <c:y val="-3.4135992058230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Hoja1!$E$4:$G$4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Proyección 2013</c:v>
                </c:pt>
              </c:strCache>
            </c:strRef>
          </c:cat>
          <c:val>
            <c:numRef>
              <c:f>Hoja1!$E$6:$G$6</c:f>
              <c:numCache>
                <c:formatCode>0.0%</c:formatCode>
                <c:ptCount val="3"/>
                <c:pt idx="0">
                  <c:v>5.8999999999999997E-2</c:v>
                </c:pt>
                <c:pt idx="1">
                  <c:v>5.5E-2</c:v>
                </c:pt>
                <c:pt idx="2">
                  <c:v>4.7E-2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Hoja1!$D$7</c:f>
              <c:strCache>
                <c:ptCount val="1"/>
                <c:pt idx="0">
                  <c:v>México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9.4048774454829967E-3"/>
                  <c:y val="3.9825324067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Hoja1!$E$4:$G$4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Proyección 2013</c:v>
                </c:pt>
              </c:strCache>
            </c:strRef>
          </c:cat>
          <c:val>
            <c:numRef>
              <c:f>Hoja1!$E$7:$G$7</c:f>
              <c:numCache>
                <c:formatCode>0.0%</c:formatCode>
                <c:ptCount val="3"/>
                <c:pt idx="0">
                  <c:v>3.9E-2</c:v>
                </c:pt>
                <c:pt idx="1">
                  <c:v>3.9E-2</c:v>
                </c:pt>
                <c:pt idx="2">
                  <c:v>3.6999999999999998E-2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Hoja1!$D$8</c:f>
              <c:strCache>
                <c:ptCount val="1"/>
                <c:pt idx="0">
                  <c:v>Estados Unidos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0510959998155342E-2"/>
                  <c:y val="-2.8446660048525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85571204876607E-3"/>
                  <c:y val="8.533998014557522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Hoja1!$E$4:$G$4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Proyección 2013</c:v>
                </c:pt>
              </c:strCache>
            </c:strRef>
          </c:cat>
          <c:val>
            <c:numRef>
              <c:f>Hoja1!$E$8:$G$8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2.1999999999999999E-2</c:v>
                </c:pt>
                <c:pt idx="2">
                  <c:v>2.1000000000000001E-2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Hoja1!$D$9</c:f>
              <c:strCache>
                <c:ptCount val="1"/>
                <c:pt idx="0">
                  <c:v>Brasil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1.1068738693604153E-2"/>
                  <c:y val="2.5601994043672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Hoja1!$E$4:$G$4</c:f>
              <c:strCache>
                <c:ptCount val="3"/>
                <c:pt idx="0">
                  <c:v>2011</c:v>
                </c:pt>
                <c:pt idx="1">
                  <c:v>2012</c:v>
                </c:pt>
                <c:pt idx="2">
                  <c:v>Proyección 2013</c:v>
                </c:pt>
              </c:strCache>
            </c:strRef>
          </c:cat>
          <c:val>
            <c:numRef>
              <c:f>Hoja1!$E$9:$G$9</c:f>
              <c:numCache>
                <c:formatCode>0.0%</c:formatCode>
                <c:ptCount val="3"/>
                <c:pt idx="0">
                  <c:v>2.7E-2</c:v>
                </c:pt>
                <c:pt idx="1">
                  <c:v>8.0000000000000002E-3</c:v>
                </c:pt>
                <c:pt idx="2">
                  <c:v>4.2000000000000003E-2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90104448"/>
        <c:axId val="390109544"/>
      </c:lineChart>
      <c:catAx>
        <c:axId val="39010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0109544"/>
        <c:crosses val="autoZero"/>
        <c:auto val="1"/>
        <c:lblAlgn val="ctr"/>
        <c:lblOffset val="100"/>
        <c:noMultiLvlLbl val="0"/>
      </c:catAx>
      <c:valAx>
        <c:axId val="390109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Crecimiento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010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368144771377271E-2"/>
          <c:y val="3.6416624030550272E-2"/>
          <c:w val="0.90960183369989034"/>
          <c:h val="0.88141314125601478"/>
        </c:manualLayout>
      </c:layout>
      <c:lineChart>
        <c:grouping val="standard"/>
        <c:varyColors val="0"/>
        <c:ser>
          <c:idx val="0"/>
          <c:order val="0"/>
          <c:tx>
            <c:strRef>
              <c:f>Sheet3!$A$9</c:f>
              <c:strCache>
                <c:ptCount val="1"/>
                <c:pt idx="0">
                  <c:v>Brazil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Sheet3!$B$8:$N$8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Sheet3!$B$9:$N$9</c:f>
              <c:numCache>
                <c:formatCode>General</c:formatCode>
                <c:ptCount val="13"/>
                <c:pt idx="0">
                  <c:v>100</c:v>
                </c:pt>
                <c:pt idx="1">
                  <c:v>101.3148961209429</c:v>
                </c:pt>
                <c:pt idx="2">
                  <c:v>104.00579369030895</c:v>
                </c:pt>
                <c:pt idx="3">
                  <c:v>105.19847915629401</c:v>
                </c:pt>
                <c:pt idx="4">
                  <c:v>111.20943285203417</c:v>
                </c:pt>
                <c:pt idx="5">
                  <c:v>114.71959444167859</c:v>
                </c:pt>
                <c:pt idx="6">
                  <c:v>119.25723079708462</c:v>
                </c:pt>
                <c:pt idx="7">
                  <c:v>126.52650160684347</c:v>
                </c:pt>
                <c:pt idx="8">
                  <c:v>133.06703480740524</c:v>
                </c:pt>
                <c:pt idx="9">
                  <c:v>132.63024487394208</c:v>
                </c:pt>
                <c:pt idx="10">
                  <c:v>142.62209749694435</c:v>
                </c:pt>
                <c:pt idx="11">
                  <c:v>146.51925949395746</c:v>
                </c:pt>
                <c:pt idx="12">
                  <c:v>147.79794505046868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Sheet3!$A$10</c:f>
              <c:strCache>
                <c:ptCount val="1"/>
                <c:pt idx="0">
                  <c:v>Chile</c:v>
                </c:pt>
              </c:strCache>
            </c:strRef>
          </c:tx>
          <c:marker>
            <c:symbol val="none"/>
          </c:marker>
          <c:cat>
            <c:strRef>
              <c:f>Sheet3!$B$8:$N$8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Sheet3!$B$10:$N$10</c:f>
              <c:numCache>
                <c:formatCode>General</c:formatCode>
                <c:ptCount val="13"/>
                <c:pt idx="0">
                  <c:v>100</c:v>
                </c:pt>
                <c:pt idx="1">
                  <c:v>103.34818039061955</c:v>
                </c:pt>
                <c:pt idx="2">
                  <c:v>105.58764103443845</c:v>
                </c:pt>
                <c:pt idx="3">
                  <c:v>109.76547841768425</c:v>
                </c:pt>
                <c:pt idx="4">
                  <c:v>116.39650617855571</c:v>
                </c:pt>
                <c:pt idx="5">
                  <c:v>122.86751468711479</c:v>
                </c:pt>
                <c:pt idx="6">
                  <c:v>128.5070713414695</c:v>
                </c:pt>
                <c:pt idx="7">
                  <c:v>134.41876270501345</c:v>
                </c:pt>
                <c:pt idx="8">
                  <c:v>139.34161632448453</c:v>
                </c:pt>
                <c:pt idx="9">
                  <c:v>137.89743555604673</c:v>
                </c:pt>
                <c:pt idx="10">
                  <c:v>145.84442677603548</c:v>
                </c:pt>
                <c:pt idx="11">
                  <c:v>154.37731633987744</c:v>
                </c:pt>
                <c:pt idx="12">
                  <c:v>162.95354752068894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Sheet3!$A$11</c:f>
              <c:strCache>
                <c:ptCount val="1"/>
                <c:pt idx="0">
                  <c:v>Colombia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Sheet3!$B$8:$N$8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Sheet3!$B$11:$N$11</c:f>
              <c:numCache>
                <c:formatCode>General</c:formatCode>
                <c:ptCount val="13"/>
                <c:pt idx="0">
                  <c:v>100</c:v>
                </c:pt>
                <c:pt idx="1">
                  <c:v>101.67789830770366</c:v>
                </c:pt>
                <c:pt idx="2">
                  <c:v>104.2238930190581</c:v>
                </c:pt>
                <c:pt idx="3">
                  <c:v>108.30766853607062</c:v>
                </c:pt>
                <c:pt idx="4">
                  <c:v>114.08374039984412</c:v>
                </c:pt>
                <c:pt idx="5">
                  <c:v>119.45315545316954</c:v>
                </c:pt>
                <c:pt idx="6">
                  <c:v>127.45354876545598</c:v>
                </c:pt>
                <c:pt idx="7">
                  <c:v>136.24864359936933</c:v>
                </c:pt>
                <c:pt idx="8">
                  <c:v>141.08111714736219</c:v>
                </c:pt>
                <c:pt idx="9">
                  <c:v>143.41114127285692</c:v>
                </c:pt>
                <c:pt idx="10">
                  <c:v>149.10714599260436</c:v>
                </c:pt>
                <c:pt idx="11">
                  <c:v>159.0158062375115</c:v>
                </c:pt>
                <c:pt idx="12">
                  <c:v>165.38325121768787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Sheet3!$A$12</c:f>
              <c:strCache>
                <c:ptCount val="1"/>
                <c:pt idx="0">
                  <c:v>Mexico</c:v>
                </c:pt>
              </c:strCache>
            </c:strRef>
          </c:tx>
          <c:marker>
            <c:symbol val="none"/>
          </c:marker>
          <c:cat>
            <c:strRef>
              <c:f>Sheet3!$B$8:$N$8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Sheet3!$B$12:$N$12</c:f>
              <c:numCache>
                <c:formatCode>General</c:formatCode>
                <c:ptCount val="13"/>
                <c:pt idx="0">
                  <c:v>100</c:v>
                </c:pt>
                <c:pt idx="1">
                  <c:v>99.843015806400246</c:v>
                </c:pt>
                <c:pt idx="2">
                  <c:v>100.6684026212331</c:v>
                </c:pt>
                <c:pt idx="3">
                  <c:v>102.02896490369919</c:v>
                </c:pt>
                <c:pt idx="4">
                  <c:v>106.16464709557123</c:v>
                </c:pt>
                <c:pt idx="5">
                  <c:v>109.56768277505803</c:v>
                </c:pt>
                <c:pt idx="6">
                  <c:v>115.21058512953245</c:v>
                </c:pt>
                <c:pt idx="7">
                  <c:v>118.96673454800433</c:v>
                </c:pt>
                <c:pt idx="8">
                  <c:v>120.38315787635661</c:v>
                </c:pt>
                <c:pt idx="9">
                  <c:v>113.21561568429578</c:v>
                </c:pt>
                <c:pt idx="10">
                  <c:v>119.19469597222955</c:v>
                </c:pt>
                <c:pt idx="11">
                  <c:v>123.82861883135946</c:v>
                </c:pt>
                <c:pt idx="12">
                  <c:v>128.6882202020457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Sheet3!$A$13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Sheet3!$B$8:$N$8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Sheet3!$B$13:$N$13</c:f>
              <c:numCache>
                <c:formatCode>General</c:formatCode>
                <c:ptCount val="13"/>
                <c:pt idx="0">
                  <c:v>100</c:v>
                </c:pt>
                <c:pt idx="1">
                  <c:v>101.09337611242057</c:v>
                </c:pt>
                <c:pt idx="2">
                  <c:v>102.94136098439698</c:v>
                </c:pt>
                <c:pt idx="3">
                  <c:v>105.5690484939192</c:v>
                </c:pt>
                <c:pt idx="4">
                  <c:v>109.24261298966667</c:v>
                </c:pt>
                <c:pt idx="5">
                  <c:v>112.60250401053939</c:v>
                </c:pt>
                <c:pt idx="6">
                  <c:v>115.59674138070098</c:v>
                </c:pt>
                <c:pt idx="7">
                  <c:v>117.80141780410639</c:v>
                </c:pt>
                <c:pt idx="8">
                  <c:v>117.37840671798958</c:v>
                </c:pt>
                <c:pt idx="9">
                  <c:v>113.72903989030387</c:v>
                </c:pt>
                <c:pt idx="10">
                  <c:v>116.43559387350888</c:v>
                </c:pt>
                <c:pt idx="11">
                  <c:v>118.53182889560044</c:v>
                </c:pt>
                <c:pt idx="12">
                  <c:v>121.15138231419321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0107192"/>
        <c:axId val="390102488"/>
      </c:lineChart>
      <c:catAx>
        <c:axId val="390107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0102488"/>
        <c:crosses val="autoZero"/>
        <c:auto val="1"/>
        <c:lblAlgn val="ctr"/>
        <c:lblOffset val="100"/>
        <c:noMultiLvlLbl val="0"/>
      </c:catAx>
      <c:valAx>
        <c:axId val="390102488"/>
        <c:scaling>
          <c:orientation val="minMax"/>
          <c:min val="90"/>
        </c:scaling>
        <c:delete val="0"/>
        <c:axPos val="l"/>
        <c:numFmt formatCode="General" sourceLinked="1"/>
        <c:majorTickMark val="out"/>
        <c:minorTickMark val="none"/>
        <c:tickLblPos val="nextTo"/>
        <c:crossAx val="390107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'[Gráfico en Microsoft Office PowerPoint]Hoja1'!$A$20</c:f>
              <c:strCache>
                <c:ptCount val="1"/>
                <c:pt idx="0">
                  <c:v>Total 2012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Office PowerPoint]Hoja1'!$B$28:$H$28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 Abril </c:v>
                </c:pt>
                <c:pt idx="4">
                  <c:v> Mayo </c:v>
                </c:pt>
                <c:pt idx="5">
                  <c:v> Junio </c:v>
                </c:pt>
                <c:pt idx="6">
                  <c:v> Julio </c:v>
                </c:pt>
              </c:strCache>
            </c:strRef>
          </c:cat>
          <c:val>
            <c:numRef>
              <c:f>'[Gráfico en Microsoft Office PowerPoint]Hoja1'!$B$20:$H$20</c:f>
              <c:numCache>
                <c:formatCode>_(* #,##0_);_(* \(#,##0\);_(* "-"??_);_(@_)</c:formatCode>
                <c:ptCount val="7"/>
                <c:pt idx="0">
                  <c:v>23670</c:v>
                </c:pt>
                <c:pt idx="1">
                  <c:v>26755</c:v>
                </c:pt>
                <c:pt idx="2">
                  <c:v>33213</c:v>
                </c:pt>
                <c:pt idx="3">
                  <c:v>21437</c:v>
                </c:pt>
                <c:pt idx="4">
                  <c:v>23068</c:v>
                </c:pt>
                <c:pt idx="5">
                  <c:v>20728</c:v>
                </c:pt>
                <c:pt idx="6">
                  <c:v>22563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'[Gráfico en Microsoft Office PowerPoint]Hoja1'!$A$31</c:f>
              <c:strCache>
                <c:ptCount val="1"/>
                <c:pt idx="0">
                  <c:v>Total 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8.3333333333333367E-3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677E-2"/>
                  <c:y val="-4.166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444444444444445E-2"/>
                  <c:y val="-5.5555555555555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22222222222223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Office PowerPoint]Hoja1'!$B$28:$H$28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 Abril </c:v>
                </c:pt>
                <c:pt idx="4">
                  <c:v> Mayo </c:v>
                </c:pt>
                <c:pt idx="5">
                  <c:v> Junio </c:v>
                </c:pt>
                <c:pt idx="6">
                  <c:v> Julio </c:v>
                </c:pt>
              </c:strCache>
            </c:strRef>
          </c:cat>
          <c:val>
            <c:numRef>
              <c:f>'[Gráfico en Microsoft Office PowerPoint]Hoja1'!$B$31:$H$31</c:f>
              <c:numCache>
                <c:formatCode>_(* #,##0_);_(* \(#,##0\);_(* "-"??_);_(@_)</c:formatCode>
                <c:ptCount val="7"/>
                <c:pt idx="0">
                  <c:v>21710</c:v>
                </c:pt>
                <c:pt idx="1">
                  <c:v>23778</c:v>
                </c:pt>
                <c:pt idx="2">
                  <c:v>21529</c:v>
                </c:pt>
                <c:pt idx="3">
                  <c:v>24611</c:v>
                </c:pt>
                <c:pt idx="4">
                  <c:v>23019</c:v>
                </c:pt>
                <c:pt idx="5">
                  <c:v>24135</c:v>
                </c:pt>
                <c:pt idx="6">
                  <c:v>28132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0104840"/>
        <c:axId val="390104056"/>
      </c:lineChart>
      <c:catAx>
        <c:axId val="390104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0104056"/>
        <c:crosses val="autoZero"/>
        <c:auto val="1"/>
        <c:lblAlgn val="ctr"/>
        <c:lblOffset val="100"/>
        <c:noMultiLvlLbl val="0"/>
      </c:catAx>
      <c:valAx>
        <c:axId val="390104056"/>
        <c:scaling>
          <c:orientation val="minMax"/>
          <c:min val="1900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0104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995923733341798"/>
          <c:y val="1.8896709889377371E-2"/>
          <c:w val="0.34008152533316405"/>
          <c:h val="0.12257343430095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4">
              <a:lumMod val="50000"/>
            </a:schemeClr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6D959-F35C-49EB-85E5-C1590B83C5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070E57-8023-400A-B161-D5F8B6F9B99F}" type="pres">
      <dgm:prSet presAssocID="{A336D959-F35C-49EB-85E5-C1590B83C5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7F673DEA-932A-4F61-BCCF-64EC2105085C}" type="presOf" srcId="{A336D959-F35C-49EB-85E5-C1590B83C5DE}" destId="{F2070E57-8023-400A-B161-D5F8B6F9B99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42F621-CE6B-4479-A2CE-69E021BE70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2DBDAEA-E41B-40CC-82D6-1CA95FB44E3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Planes Regionales de Competitividad: proyectos, iniciativas. </a:t>
          </a:r>
          <a:endParaRPr lang="es-CO" sz="20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C9BAACA-7619-4151-90AF-28BB89250929}" type="parTrans" cxnId="{4ADAD0AD-F53D-46FD-806C-ADB3D1BD61CE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6660AB40-E3BF-4C20-9476-1601B5D66B50}" type="sibTrans" cxnId="{4ADAD0AD-F53D-46FD-806C-ADB3D1BD61CE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D05DF01A-9FC7-4A4A-B178-2FF08489606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Regalías en las regiones: Comités Consultivos </a:t>
          </a:r>
        </a:p>
      </dgm:t>
    </dgm:pt>
    <dgm:pt modelId="{75A958CD-BFF2-49FA-AEB5-4774838512E6}" type="parTrans" cxnId="{87023F7E-1A3E-4331-8688-05700987A5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7D169D22-9142-4E83-BDEC-2D5D958EB186}" type="sibTrans" cxnId="{87023F7E-1A3E-4331-8688-05700987A5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42DCD3D8-5849-474B-BADF-05E0865832A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Focalización de sectores  y aplicación de estrategias </a:t>
          </a:r>
          <a:r>
            <a:rPr lang="es-CO" sz="2000" b="1" dirty="0" err="1" smtClean="0">
              <a:solidFill>
                <a:srgbClr val="002060"/>
              </a:solidFill>
              <a:latin typeface="Arial Narrow" panose="020B0606020202030204" pitchFamily="34" charset="0"/>
            </a:rPr>
            <a:t>clusters</a:t>
          </a:r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 </a:t>
          </a:r>
        </a:p>
      </dgm:t>
    </dgm:pt>
    <dgm:pt modelId="{69210895-2C1D-4E4F-840C-D3C21B4033EA}" type="parTrans" cxnId="{30E70737-0EED-4721-A07B-91B590578D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C6747EB9-5B95-46C3-B980-25CF295FD7CF}" type="sibTrans" cxnId="{30E70737-0EED-4721-A07B-91B590578D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AA16B88B-11B8-425F-9989-A2627DD23C0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Promotor de la Oferta de Desarrollo Empresarial del  nivel central al regional</a:t>
          </a:r>
        </a:p>
      </dgm:t>
    </dgm:pt>
    <dgm:pt modelId="{842ED993-9479-47DB-AD7E-437E5F08B6DE}" type="parTrans" cxnId="{DEEA6F04-F7E3-4B50-B716-91946A37F726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D84375B3-E229-4534-A37E-4DF666309881}" type="sibTrans" cxnId="{DEEA6F04-F7E3-4B50-B716-91946A37F726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A5379D82-453B-468C-915C-FB41DDF80A9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Agenda Nacional  de Competitividad. Regionalización  </a:t>
          </a:r>
        </a:p>
      </dgm:t>
    </dgm:pt>
    <dgm:pt modelId="{D67981F6-F208-454F-BD24-B20E152E4894}" type="parTrans" cxnId="{7EEFF1E3-D9E7-4E44-9E54-5A253376408B}">
      <dgm:prSet/>
      <dgm:spPr/>
      <dgm:t>
        <a:bodyPr/>
        <a:lstStyle/>
        <a:p>
          <a:endParaRPr lang="es-CO" b="1"/>
        </a:p>
      </dgm:t>
    </dgm:pt>
    <dgm:pt modelId="{9893AD45-4ADF-4EE5-A276-8121C41869C3}" type="sibTrans" cxnId="{7EEFF1E3-D9E7-4E44-9E54-5A253376408B}">
      <dgm:prSet/>
      <dgm:spPr/>
      <dgm:t>
        <a:bodyPr/>
        <a:lstStyle/>
        <a:p>
          <a:endParaRPr lang="es-CO" b="1"/>
        </a:p>
      </dgm:t>
    </dgm:pt>
    <dgm:pt modelId="{F148F5B0-4F69-45FF-96B7-31E59160FC9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Articulación de los  PRC con los Planes de Desarrollo </a:t>
          </a:r>
        </a:p>
      </dgm:t>
    </dgm:pt>
    <dgm:pt modelId="{AF267F00-AD97-4E63-BEE9-9EAC5810983E}" type="parTrans" cxnId="{CC14DE0F-C032-449D-AF8C-79BCF3F78E85}">
      <dgm:prSet/>
      <dgm:spPr/>
      <dgm:t>
        <a:bodyPr/>
        <a:lstStyle/>
        <a:p>
          <a:endParaRPr lang="es-CO" b="1"/>
        </a:p>
      </dgm:t>
    </dgm:pt>
    <dgm:pt modelId="{39BE37A1-CA72-40D4-A1F2-4EF736ADDD4D}" type="sibTrans" cxnId="{CC14DE0F-C032-449D-AF8C-79BCF3F78E85}">
      <dgm:prSet/>
      <dgm:spPr/>
      <dgm:t>
        <a:bodyPr/>
        <a:lstStyle/>
        <a:p>
          <a:endParaRPr lang="es-CO" b="1"/>
        </a:p>
      </dgm:t>
    </dgm:pt>
    <dgm:pt modelId="{FFEB28C0-ED64-43B4-8FB8-BEA9902A4B0B}" type="pres">
      <dgm:prSet presAssocID="{1A42F621-CE6B-4479-A2CE-69E021BE70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F517C29-965F-40FF-BE1F-4325256E8F6F}" type="pres">
      <dgm:prSet presAssocID="{42DBDAEA-E41B-40CC-82D6-1CA95FB44E30}" presName="parentLin" presStyleCnt="0"/>
      <dgm:spPr/>
    </dgm:pt>
    <dgm:pt modelId="{2D51BEE1-80FB-4F66-947A-F1E9E5888FF8}" type="pres">
      <dgm:prSet presAssocID="{42DBDAEA-E41B-40CC-82D6-1CA95FB44E30}" presName="parentLeftMargin" presStyleLbl="node1" presStyleIdx="0" presStyleCnt="6"/>
      <dgm:spPr/>
      <dgm:t>
        <a:bodyPr/>
        <a:lstStyle/>
        <a:p>
          <a:endParaRPr lang="es-CO"/>
        </a:p>
      </dgm:t>
    </dgm:pt>
    <dgm:pt modelId="{86F00FF3-05E2-4656-904E-28753988EFE3}" type="pres">
      <dgm:prSet presAssocID="{42DBDAEA-E41B-40CC-82D6-1CA95FB44E30}" presName="parentText" presStyleLbl="node1" presStyleIdx="0" presStyleCnt="6" custScaleX="135461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A667E82-DF6F-42BF-86B6-8E80F9A997B6}" type="pres">
      <dgm:prSet presAssocID="{42DBDAEA-E41B-40CC-82D6-1CA95FB44E30}" presName="negativeSpace" presStyleCnt="0"/>
      <dgm:spPr/>
    </dgm:pt>
    <dgm:pt modelId="{C8E8B36F-088A-4677-A75B-2F6EE0C0C9FF}" type="pres">
      <dgm:prSet presAssocID="{42DBDAEA-E41B-40CC-82D6-1CA95FB44E30}" presName="childText" presStyleLbl="conFgAcc1" presStyleIdx="0" presStyleCnt="6">
        <dgm:presLayoutVars>
          <dgm:bulletEnabled val="1"/>
        </dgm:presLayoutVars>
      </dgm:prSet>
      <dgm:spPr/>
    </dgm:pt>
    <dgm:pt modelId="{D9A22576-9249-48BE-BC64-080A00E51CE2}" type="pres">
      <dgm:prSet presAssocID="{6660AB40-E3BF-4C20-9476-1601B5D66B50}" presName="spaceBetweenRectangles" presStyleCnt="0"/>
      <dgm:spPr/>
    </dgm:pt>
    <dgm:pt modelId="{ABE4460B-F454-442B-A441-28B842A8C869}" type="pres">
      <dgm:prSet presAssocID="{D05DF01A-9FC7-4A4A-B178-2FF084896061}" presName="parentLin" presStyleCnt="0"/>
      <dgm:spPr/>
    </dgm:pt>
    <dgm:pt modelId="{4C196023-466A-4EE3-B790-915ADF370FFB}" type="pres">
      <dgm:prSet presAssocID="{D05DF01A-9FC7-4A4A-B178-2FF084896061}" presName="parentLeftMargin" presStyleLbl="node1" presStyleIdx="0" presStyleCnt="6"/>
      <dgm:spPr/>
      <dgm:t>
        <a:bodyPr/>
        <a:lstStyle/>
        <a:p>
          <a:endParaRPr lang="es-CO"/>
        </a:p>
      </dgm:t>
    </dgm:pt>
    <dgm:pt modelId="{4FF53A20-8F32-4E85-9766-31F74FDA54A4}" type="pres">
      <dgm:prSet presAssocID="{D05DF01A-9FC7-4A4A-B178-2FF084896061}" presName="parentText" presStyleLbl="node1" presStyleIdx="1" presStyleCnt="6" custScaleX="13883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B5FCCF-C8E7-4F1F-9008-FFE05BBFC4E4}" type="pres">
      <dgm:prSet presAssocID="{D05DF01A-9FC7-4A4A-B178-2FF084896061}" presName="negativeSpace" presStyleCnt="0"/>
      <dgm:spPr/>
    </dgm:pt>
    <dgm:pt modelId="{8B7755EE-5E97-48FE-9DF4-20274BB11ADF}" type="pres">
      <dgm:prSet presAssocID="{D05DF01A-9FC7-4A4A-B178-2FF084896061}" presName="childText" presStyleLbl="conFgAcc1" presStyleIdx="1" presStyleCnt="6">
        <dgm:presLayoutVars>
          <dgm:bulletEnabled val="1"/>
        </dgm:presLayoutVars>
      </dgm:prSet>
      <dgm:spPr/>
    </dgm:pt>
    <dgm:pt modelId="{8E21ACE8-D91F-4801-ABF5-7FC56B7CFCC3}" type="pres">
      <dgm:prSet presAssocID="{7D169D22-9142-4E83-BDEC-2D5D958EB186}" presName="spaceBetweenRectangles" presStyleCnt="0"/>
      <dgm:spPr/>
    </dgm:pt>
    <dgm:pt modelId="{31DDA7AA-4960-4CD9-B1AB-D1EA3311E8F1}" type="pres">
      <dgm:prSet presAssocID="{42DCD3D8-5849-474B-BADF-05E0865832AE}" presName="parentLin" presStyleCnt="0"/>
      <dgm:spPr/>
    </dgm:pt>
    <dgm:pt modelId="{3F311EBA-126A-42FC-B874-51851BE08D9D}" type="pres">
      <dgm:prSet presAssocID="{42DCD3D8-5849-474B-BADF-05E0865832AE}" presName="parentLeftMargin" presStyleLbl="node1" presStyleIdx="1" presStyleCnt="6"/>
      <dgm:spPr/>
      <dgm:t>
        <a:bodyPr/>
        <a:lstStyle/>
        <a:p>
          <a:endParaRPr lang="es-CO"/>
        </a:p>
      </dgm:t>
    </dgm:pt>
    <dgm:pt modelId="{021A8F12-FA63-48A0-9AD7-17D62155FFBD}" type="pres">
      <dgm:prSet presAssocID="{42DCD3D8-5849-474B-BADF-05E0865832AE}" presName="parentText" presStyleLbl="node1" presStyleIdx="2" presStyleCnt="6" custScaleX="142857" custLinFactNeighborX="-15793" custLinFactNeighborY="-74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792DE3-B547-4A02-80B5-941AF1B7418B}" type="pres">
      <dgm:prSet presAssocID="{42DCD3D8-5849-474B-BADF-05E0865832AE}" presName="negativeSpace" presStyleCnt="0"/>
      <dgm:spPr/>
    </dgm:pt>
    <dgm:pt modelId="{1101D7D1-1D97-416B-A88A-C441C73C2C03}" type="pres">
      <dgm:prSet presAssocID="{42DCD3D8-5849-474B-BADF-05E0865832AE}" presName="childText" presStyleLbl="conFgAcc1" presStyleIdx="2" presStyleCnt="6">
        <dgm:presLayoutVars>
          <dgm:bulletEnabled val="1"/>
        </dgm:presLayoutVars>
      </dgm:prSet>
      <dgm:spPr/>
    </dgm:pt>
    <dgm:pt modelId="{A22D1B33-5AC5-4534-9345-F176BB9BCD1B}" type="pres">
      <dgm:prSet presAssocID="{C6747EB9-5B95-46C3-B980-25CF295FD7CF}" presName="spaceBetweenRectangles" presStyleCnt="0"/>
      <dgm:spPr/>
    </dgm:pt>
    <dgm:pt modelId="{BF7AAC05-FB64-403A-8BF4-1A2459CB8273}" type="pres">
      <dgm:prSet presAssocID="{A5379D82-453B-468C-915C-FB41DDF80A98}" presName="parentLin" presStyleCnt="0"/>
      <dgm:spPr/>
    </dgm:pt>
    <dgm:pt modelId="{69359398-60F9-4433-9171-45E2478D305E}" type="pres">
      <dgm:prSet presAssocID="{A5379D82-453B-468C-915C-FB41DDF80A98}" presName="parentLeftMargin" presStyleLbl="node1" presStyleIdx="2" presStyleCnt="6"/>
      <dgm:spPr/>
      <dgm:t>
        <a:bodyPr/>
        <a:lstStyle/>
        <a:p>
          <a:endParaRPr lang="es-CO"/>
        </a:p>
      </dgm:t>
    </dgm:pt>
    <dgm:pt modelId="{EA4142EE-EA71-4ABB-812D-4C1DE3719F37}" type="pres">
      <dgm:prSet presAssocID="{A5379D82-453B-468C-915C-FB41DDF80A98}" presName="parentText" presStyleLbl="node1" presStyleIdx="3" presStyleCnt="6" custScaleX="135460" custScaleY="10933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C91FF0E-962B-4CB5-B1C5-44CF47578BFE}" type="pres">
      <dgm:prSet presAssocID="{A5379D82-453B-468C-915C-FB41DDF80A98}" presName="negativeSpace" presStyleCnt="0"/>
      <dgm:spPr/>
    </dgm:pt>
    <dgm:pt modelId="{3EA2A374-08AB-4990-B6EB-7D8BE4F73CB0}" type="pres">
      <dgm:prSet presAssocID="{A5379D82-453B-468C-915C-FB41DDF80A98}" presName="childText" presStyleLbl="conFgAcc1" presStyleIdx="3" presStyleCnt="6">
        <dgm:presLayoutVars>
          <dgm:bulletEnabled val="1"/>
        </dgm:presLayoutVars>
      </dgm:prSet>
      <dgm:spPr/>
    </dgm:pt>
    <dgm:pt modelId="{959EEEF5-481C-4B58-A16C-DEA13BF6688D}" type="pres">
      <dgm:prSet presAssocID="{9893AD45-4ADF-4EE5-A276-8121C41869C3}" presName="spaceBetweenRectangles" presStyleCnt="0"/>
      <dgm:spPr/>
    </dgm:pt>
    <dgm:pt modelId="{1490AC82-DCCF-422E-870E-94D59F632769}" type="pres">
      <dgm:prSet presAssocID="{AA16B88B-11B8-425F-9989-A2627DD23C0D}" presName="parentLin" presStyleCnt="0"/>
      <dgm:spPr/>
    </dgm:pt>
    <dgm:pt modelId="{C39FF901-F6C8-46E1-8C3E-AD9E396A5646}" type="pres">
      <dgm:prSet presAssocID="{AA16B88B-11B8-425F-9989-A2627DD23C0D}" presName="parentLeftMargin" presStyleLbl="node1" presStyleIdx="3" presStyleCnt="6"/>
      <dgm:spPr/>
      <dgm:t>
        <a:bodyPr/>
        <a:lstStyle/>
        <a:p>
          <a:endParaRPr lang="es-CO"/>
        </a:p>
      </dgm:t>
    </dgm:pt>
    <dgm:pt modelId="{B618D477-15B7-4F58-A053-DB78B0A315AD}" type="pres">
      <dgm:prSet presAssocID="{AA16B88B-11B8-425F-9989-A2627DD23C0D}" presName="parentText" presStyleLbl="node1" presStyleIdx="4" presStyleCnt="6" custScaleX="135461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09E6952-BC3A-4CAC-A780-A900E02FB9F8}" type="pres">
      <dgm:prSet presAssocID="{AA16B88B-11B8-425F-9989-A2627DD23C0D}" presName="negativeSpace" presStyleCnt="0"/>
      <dgm:spPr/>
    </dgm:pt>
    <dgm:pt modelId="{2D8B7CF2-05FA-4E8A-B523-D4BE1F90EA9E}" type="pres">
      <dgm:prSet presAssocID="{AA16B88B-11B8-425F-9989-A2627DD23C0D}" presName="childText" presStyleLbl="conFgAcc1" presStyleIdx="4" presStyleCnt="6">
        <dgm:presLayoutVars>
          <dgm:bulletEnabled val="1"/>
        </dgm:presLayoutVars>
      </dgm:prSet>
      <dgm:spPr/>
    </dgm:pt>
    <dgm:pt modelId="{A58033B3-F72B-4896-9ACC-861E70853741}" type="pres">
      <dgm:prSet presAssocID="{D84375B3-E229-4534-A37E-4DF666309881}" presName="spaceBetweenRectangles" presStyleCnt="0"/>
      <dgm:spPr/>
    </dgm:pt>
    <dgm:pt modelId="{5D4E9097-5EBE-4B6F-A1F9-99BDCECAA312}" type="pres">
      <dgm:prSet presAssocID="{F148F5B0-4F69-45FF-96B7-31E59160FC97}" presName="parentLin" presStyleCnt="0"/>
      <dgm:spPr/>
    </dgm:pt>
    <dgm:pt modelId="{9B2FF9D0-E376-4862-BBC5-497D98D5E40A}" type="pres">
      <dgm:prSet presAssocID="{F148F5B0-4F69-45FF-96B7-31E59160FC97}" presName="parentLeftMargin" presStyleLbl="node1" presStyleIdx="4" presStyleCnt="6"/>
      <dgm:spPr/>
      <dgm:t>
        <a:bodyPr/>
        <a:lstStyle/>
        <a:p>
          <a:endParaRPr lang="es-CO"/>
        </a:p>
      </dgm:t>
    </dgm:pt>
    <dgm:pt modelId="{E836DB01-349A-423F-BD43-FC03D0990995}" type="pres">
      <dgm:prSet presAssocID="{F148F5B0-4F69-45FF-96B7-31E59160FC97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681F34-868E-4054-86E8-5E0903001386}" type="pres">
      <dgm:prSet presAssocID="{F148F5B0-4F69-45FF-96B7-31E59160FC97}" presName="negativeSpace" presStyleCnt="0"/>
      <dgm:spPr/>
    </dgm:pt>
    <dgm:pt modelId="{76E9B686-BF2E-4565-8E58-C29497D13E5D}" type="pres">
      <dgm:prSet presAssocID="{F148F5B0-4F69-45FF-96B7-31E59160FC9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8622CF6-C7CB-4560-8D87-EAD17586420C}" type="presOf" srcId="{42DCD3D8-5849-474B-BADF-05E0865832AE}" destId="{021A8F12-FA63-48A0-9AD7-17D62155FFBD}" srcOrd="1" destOrd="0" presId="urn:microsoft.com/office/officeart/2005/8/layout/list1"/>
    <dgm:cxn modelId="{4ADAD0AD-F53D-46FD-806C-ADB3D1BD61CE}" srcId="{1A42F621-CE6B-4479-A2CE-69E021BE7001}" destId="{42DBDAEA-E41B-40CC-82D6-1CA95FB44E30}" srcOrd="0" destOrd="0" parTransId="{2C9BAACA-7619-4151-90AF-28BB89250929}" sibTransId="{6660AB40-E3BF-4C20-9476-1601B5D66B50}"/>
    <dgm:cxn modelId="{CC14DE0F-C032-449D-AF8C-79BCF3F78E85}" srcId="{1A42F621-CE6B-4479-A2CE-69E021BE7001}" destId="{F148F5B0-4F69-45FF-96B7-31E59160FC97}" srcOrd="5" destOrd="0" parTransId="{AF267F00-AD97-4E63-BEE9-9EAC5810983E}" sibTransId="{39BE37A1-CA72-40D4-A1F2-4EF736ADDD4D}"/>
    <dgm:cxn modelId="{7EEFF1E3-D9E7-4E44-9E54-5A253376408B}" srcId="{1A42F621-CE6B-4479-A2CE-69E021BE7001}" destId="{A5379D82-453B-468C-915C-FB41DDF80A98}" srcOrd="3" destOrd="0" parTransId="{D67981F6-F208-454F-BD24-B20E152E4894}" sibTransId="{9893AD45-4ADF-4EE5-A276-8121C41869C3}"/>
    <dgm:cxn modelId="{87023F7E-1A3E-4331-8688-05700987A552}" srcId="{1A42F621-CE6B-4479-A2CE-69E021BE7001}" destId="{D05DF01A-9FC7-4A4A-B178-2FF084896061}" srcOrd="1" destOrd="0" parTransId="{75A958CD-BFF2-49FA-AEB5-4774838512E6}" sibTransId="{7D169D22-9142-4E83-BDEC-2D5D958EB186}"/>
    <dgm:cxn modelId="{CF4A85FB-B630-4E34-938B-80951DFFE6BB}" type="presOf" srcId="{F148F5B0-4F69-45FF-96B7-31E59160FC97}" destId="{E836DB01-349A-423F-BD43-FC03D0990995}" srcOrd="1" destOrd="0" presId="urn:microsoft.com/office/officeart/2005/8/layout/list1"/>
    <dgm:cxn modelId="{E6B9EE21-F1E5-4E32-A685-C99362BA4BD7}" type="presOf" srcId="{D05DF01A-9FC7-4A4A-B178-2FF084896061}" destId="{4C196023-466A-4EE3-B790-915ADF370FFB}" srcOrd="0" destOrd="0" presId="urn:microsoft.com/office/officeart/2005/8/layout/list1"/>
    <dgm:cxn modelId="{E6F5F388-B1F0-46EA-8647-663085661101}" type="presOf" srcId="{1A42F621-CE6B-4479-A2CE-69E021BE7001}" destId="{FFEB28C0-ED64-43B4-8FB8-BEA9902A4B0B}" srcOrd="0" destOrd="0" presId="urn:microsoft.com/office/officeart/2005/8/layout/list1"/>
    <dgm:cxn modelId="{4DEE943C-D96C-4B3B-809E-62A24593F084}" type="presOf" srcId="{AA16B88B-11B8-425F-9989-A2627DD23C0D}" destId="{B618D477-15B7-4F58-A053-DB78B0A315AD}" srcOrd="1" destOrd="0" presId="urn:microsoft.com/office/officeart/2005/8/layout/list1"/>
    <dgm:cxn modelId="{3EEDA233-5F9E-4086-A88C-1AD61F8F6DD2}" type="presOf" srcId="{42DBDAEA-E41B-40CC-82D6-1CA95FB44E30}" destId="{86F00FF3-05E2-4656-904E-28753988EFE3}" srcOrd="1" destOrd="0" presId="urn:microsoft.com/office/officeart/2005/8/layout/list1"/>
    <dgm:cxn modelId="{DEEA6F04-F7E3-4B50-B716-91946A37F726}" srcId="{1A42F621-CE6B-4479-A2CE-69E021BE7001}" destId="{AA16B88B-11B8-425F-9989-A2627DD23C0D}" srcOrd="4" destOrd="0" parTransId="{842ED993-9479-47DB-AD7E-437E5F08B6DE}" sibTransId="{D84375B3-E229-4534-A37E-4DF666309881}"/>
    <dgm:cxn modelId="{D15259AF-4532-4AD7-B8ED-D583B4E49F69}" type="presOf" srcId="{A5379D82-453B-468C-915C-FB41DDF80A98}" destId="{69359398-60F9-4433-9171-45E2478D305E}" srcOrd="0" destOrd="0" presId="urn:microsoft.com/office/officeart/2005/8/layout/list1"/>
    <dgm:cxn modelId="{90590B24-2398-460D-B163-6056891B07E5}" type="presOf" srcId="{AA16B88B-11B8-425F-9989-A2627DD23C0D}" destId="{C39FF901-F6C8-46E1-8C3E-AD9E396A5646}" srcOrd="0" destOrd="0" presId="urn:microsoft.com/office/officeart/2005/8/layout/list1"/>
    <dgm:cxn modelId="{75147404-C5A0-4262-99B7-602C33F0D50F}" type="presOf" srcId="{A5379D82-453B-468C-915C-FB41DDF80A98}" destId="{EA4142EE-EA71-4ABB-812D-4C1DE3719F37}" srcOrd="1" destOrd="0" presId="urn:microsoft.com/office/officeart/2005/8/layout/list1"/>
    <dgm:cxn modelId="{82F2B45D-48E4-4C9A-AC53-EA9325AF3FDF}" type="presOf" srcId="{42DBDAEA-E41B-40CC-82D6-1CA95FB44E30}" destId="{2D51BEE1-80FB-4F66-947A-F1E9E5888FF8}" srcOrd="0" destOrd="0" presId="urn:microsoft.com/office/officeart/2005/8/layout/list1"/>
    <dgm:cxn modelId="{8B2EC54F-9B61-473B-BA33-AD66994E440B}" type="presOf" srcId="{D05DF01A-9FC7-4A4A-B178-2FF084896061}" destId="{4FF53A20-8F32-4E85-9766-31F74FDA54A4}" srcOrd="1" destOrd="0" presId="urn:microsoft.com/office/officeart/2005/8/layout/list1"/>
    <dgm:cxn modelId="{A2728D1D-F7DD-44AC-BC08-E5ADD6961B36}" type="presOf" srcId="{F148F5B0-4F69-45FF-96B7-31E59160FC97}" destId="{9B2FF9D0-E376-4862-BBC5-497D98D5E40A}" srcOrd="0" destOrd="0" presId="urn:microsoft.com/office/officeart/2005/8/layout/list1"/>
    <dgm:cxn modelId="{23EDB2B6-0475-411A-997E-B6901ABE1AAD}" type="presOf" srcId="{42DCD3D8-5849-474B-BADF-05E0865832AE}" destId="{3F311EBA-126A-42FC-B874-51851BE08D9D}" srcOrd="0" destOrd="0" presId="urn:microsoft.com/office/officeart/2005/8/layout/list1"/>
    <dgm:cxn modelId="{30E70737-0EED-4721-A07B-91B590578D52}" srcId="{1A42F621-CE6B-4479-A2CE-69E021BE7001}" destId="{42DCD3D8-5849-474B-BADF-05E0865832AE}" srcOrd="2" destOrd="0" parTransId="{69210895-2C1D-4E4F-840C-D3C21B4033EA}" sibTransId="{C6747EB9-5B95-46C3-B980-25CF295FD7CF}"/>
    <dgm:cxn modelId="{5D46A040-C1A9-47AA-B15D-95E7E4FBD8CD}" type="presParOf" srcId="{FFEB28C0-ED64-43B4-8FB8-BEA9902A4B0B}" destId="{5F517C29-965F-40FF-BE1F-4325256E8F6F}" srcOrd="0" destOrd="0" presId="urn:microsoft.com/office/officeart/2005/8/layout/list1"/>
    <dgm:cxn modelId="{3DC52177-290D-4010-A1D8-D37074A3D58A}" type="presParOf" srcId="{5F517C29-965F-40FF-BE1F-4325256E8F6F}" destId="{2D51BEE1-80FB-4F66-947A-F1E9E5888FF8}" srcOrd="0" destOrd="0" presId="urn:microsoft.com/office/officeart/2005/8/layout/list1"/>
    <dgm:cxn modelId="{C6E3D522-BDC8-4B2A-8BB4-41FED5DDEFBD}" type="presParOf" srcId="{5F517C29-965F-40FF-BE1F-4325256E8F6F}" destId="{86F00FF3-05E2-4656-904E-28753988EFE3}" srcOrd="1" destOrd="0" presId="urn:microsoft.com/office/officeart/2005/8/layout/list1"/>
    <dgm:cxn modelId="{5F1D1642-48B4-4924-BABB-596B934C6467}" type="presParOf" srcId="{FFEB28C0-ED64-43B4-8FB8-BEA9902A4B0B}" destId="{9A667E82-DF6F-42BF-86B6-8E80F9A997B6}" srcOrd="1" destOrd="0" presId="urn:microsoft.com/office/officeart/2005/8/layout/list1"/>
    <dgm:cxn modelId="{C0EBE4CA-444A-4016-BA50-F85F9C41E820}" type="presParOf" srcId="{FFEB28C0-ED64-43B4-8FB8-BEA9902A4B0B}" destId="{C8E8B36F-088A-4677-A75B-2F6EE0C0C9FF}" srcOrd="2" destOrd="0" presId="urn:microsoft.com/office/officeart/2005/8/layout/list1"/>
    <dgm:cxn modelId="{7BCF3BB9-88C7-4464-A6D5-1A9534F818F0}" type="presParOf" srcId="{FFEB28C0-ED64-43B4-8FB8-BEA9902A4B0B}" destId="{D9A22576-9249-48BE-BC64-080A00E51CE2}" srcOrd="3" destOrd="0" presId="urn:microsoft.com/office/officeart/2005/8/layout/list1"/>
    <dgm:cxn modelId="{6741F6CE-7B7C-4A1E-AB3F-8BA5CC6D217C}" type="presParOf" srcId="{FFEB28C0-ED64-43B4-8FB8-BEA9902A4B0B}" destId="{ABE4460B-F454-442B-A441-28B842A8C869}" srcOrd="4" destOrd="0" presId="urn:microsoft.com/office/officeart/2005/8/layout/list1"/>
    <dgm:cxn modelId="{78E47C59-CDE6-47B8-9CA7-C6F48B941518}" type="presParOf" srcId="{ABE4460B-F454-442B-A441-28B842A8C869}" destId="{4C196023-466A-4EE3-B790-915ADF370FFB}" srcOrd="0" destOrd="0" presId="urn:microsoft.com/office/officeart/2005/8/layout/list1"/>
    <dgm:cxn modelId="{BCAFA605-C4A2-40E6-8334-D1F5BC10203F}" type="presParOf" srcId="{ABE4460B-F454-442B-A441-28B842A8C869}" destId="{4FF53A20-8F32-4E85-9766-31F74FDA54A4}" srcOrd="1" destOrd="0" presId="urn:microsoft.com/office/officeart/2005/8/layout/list1"/>
    <dgm:cxn modelId="{CA307CFA-B471-4966-BF57-FB7A084C23EE}" type="presParOf" srcId="{FFEB28C0-ED64-43B4-8FB8-BEA9902A4B0B}" destId="{61B5FCCF-C8E7-4F1F-9008-FFE05BBFC4E4}" srcOrd="5" destOrd="0" presId="urn:microsoft.com/office/officeart/2005/8/layout/list1"/>
    <dgm:cxn modelId="{FD14C2E9-E6BA-4223-9F10-028A325A3D51}" type="presParOf" srcId="{FFEB28C0-ED64-43B4-8FB8-BEA9902A4B0B}" destId="{8B7755EE-5E97-48FE-9DF4-20274BB11ADF}" srcOrd="6" destOrd="0" presId="urn:microsoft.com/office/officeart/2005/8/layout/list1"/>
    <dgm:cxn modelId="{EFDD5A0D-D11F-43DA-8A2A-EE33EFA1DFAB}" type="presParOf" srcId="{FFEB28C0-ED64-43B4-8FB8-BEA9902A4B0B}" destId="{8E21ACE8-D91F-4801-ABF5-7FC56B7CFCC3}" srcOrd="7" destOrd="0" presId="urn:microsoft.com/office/officeart/2005/8/layout/list1"/>
    <dgm:cxn modelId="{B42608D7-9323-44FC-B8CC-9C1061270295}" type="presParOf" srcId="{FFEB28C0-ED64-43B4-8FB8-BEA9902A4B0B}" destId="{31DDA7AA-4960-4CD9-B1AB-D1EA3311E8F1}" srcOrd="8" destOrd="0" presId="urn:microsoft.com/office/officeart/2005/8/layout/list1"/>
    <dgm:cxn modelId="{C4A263A4-1930-4C8D-B9C1-EC2EB656204E}" type="presParOf" srcId="{31DDA7AA-4960-4CD9-B1AB-D1EA3311E8F1}" destId="{3F311EBA-126A-42FC-B874-51851BE08D9D}" srcOrd="0" destOrd="0" presId="urn:microsoft.com/office/officeart/2005/8/layout/list1"/>
    <dgm:cxn modelId="{D6DF97CB-F86F-4614-BB4C-B92FEBC7492E}" type="presParOf" srcId="{31DDA7AA-4960-4CD9-B1AB-D1EA3311E8F1}" destId="{021A8F12-FA63-48A0-9AD7-17D62155FFBD}" srcOrd="1" destOrd="0" presId="urn:microsoft.com/office/officeart/2005/8/layout/list1"/>
    <dgm:cxn modelId="{2EAE5442-F19C-450C-9443-BDB2427B3AAF}" type="presParOf" srcId="{FFEB28C0-ED64-43B4-8FB8-BEA9902A4B0B}" destId="{65792DE3-B547-4A02-80B5-941AF1B7418B}" srcOrd="9" destOrd="0" presId="urn:microsoft.com/office/officeart/2005/8/layout/list1"/>
    <dgm:cxn modelId="{542674D9-C8B9-49D2-9883-91CE9D6D6E3F}" type="presParOf" srcId="{FFEB28C0-ED64-43B4-8FB8-BEA9902A4B0B}" destId="{1101D7D1-1D97-416B-A88A-C441C73C2C03}" srcOrd="10" destOrd="0" presId="urn:microsoft.com/office/officeart/2005/8/layout/list1"/>
    <dgm:cxn modelId="{7E38EE6D-1C8F-4002-A7A1-2D7AA763D52A}" type="presParOf" srcId="{FFEB28C0-ED64-43B4-8FB8-BEA9902A4B0B}" destId="{A22D1B33-5AC5-4534-9345-F176BB9BCD1B}" srcOrd="11" destOrd="0" presId="urn:microsoft.com/office/officeart/2005/8/layout/list1"/>
    <dgm:cxn modelId="{31375BB3-9CCC-496D-9CF5-7F4BA616B4B9}" type="presParOf" srcId="{FFEB28C0-ED64-43B4-8FB8-BEA9902A4B0B}" destId="{BF7AAC05-FB64-403A-8BF4-1A2459CB8273}" srcOrd="12" destOrd="0" presId="urn:microsoft.com/office/officeart/2005/8/layout/list1"/>
    <dgm:cxn modelId="{0C7B59D2-21E3-426C-A420-1A0FB5C4A9D5}" type="presParOf" srcId="{BF7AAC05-FB64-403A-8BF4-1A2459CB8273}" destId="{69359398-60F9-4433-9171-45E2478D305E}" srcOrd="0" destOrd="0" presId="urn:microsoft.com/office/officeart/2005/8/layout/list1"/>
    <dgm:cxn modelId="{EE922118-507A-482D-A0C0-4F249C55C902}" type="presParOf" srcId="{BF7AAC05-FB64-403A-8BF4-1A2459CB8273}" destId="{EA4142EE-EA71-4ABB-812D-4C1DE3719F37}" srcOrd="1" destOrd="0" presId="urn:microsoft.com/office/officeart/2005/8/layout/list1"/>
    <dgm:cxn modelId="{13EEB0C6-4B6A-4A7E-A0A9-289C877A95F7}" type="presParOf" srcId="{FFEB28C0-ED64-43B4-8FB8-BEA9902A4B0B}" destId="{DC91FF0E-962B-4CB5-B1C5-44CF47578BFE}" srcOrd="13" destOrd="0" presId="urn:microsoft.com/office/officeart/2005/8/layout/list1"/>
    <dgm:cxn modelId="{038977C0-0A1F-4ACA-9882-79A94460F646}" type="presParOf" srcId="{FFEB28C0-ED64-43B4-8FB8-BEA9902A4B0B}" destId="{3EA2A374-08AB-4990-B6EB-7D8BE4F73CB0}" srcOrd="14" destOrd="0" presId="urn:microsoft.com/office/officeart/2005/8/layout/list1"/>
    <dgm:cxn modelId="{02F40F48-30B9-4262-8769-2DE10085C697}" type="presParOf" srcId="{FFEB28C0-ED64-43B4-8FB8-BEA9902A4B0B}" destId="{959EEEF5-481C-4B58-A16C-DEA13BF6688D}" srcOrd="15" destOrd="0" presId="urn:microsoft.com/office/officeart/2005/8/layout/list1"/>
    <dgm:cxn modelId="{BCD7FDFA-06BF-4574-ABF5-76BBB7DE8637}" type="presParOf" srcId="{FFEB28C0-ED64-43B4-8FB8-BEA9902A4B0B}" destId="{1490AC82-DCCF-422E-870E-94D59F632769}" srcOrd="16" destOrd="0" presId="urn:microsoft.com/office/officeart/2005/8/layout/list1"/>
    <dgm:cxn modelId="{B0BB916C-CE2F-432B-8B8B-09FB1409F386}" type="presParOf" srcId="{1490AC82-DCCF-422E-870E-94D59F632769}" destId="{C39FF901-F6C8-46E1-8C3E-AD9E396A5646}" srcOrd="0" destOrd="0" presId="urn:microsoft.com/office/officeart/2005/8/layout/list1"/>
    <dgm:cxn modelId="{8CC907D7-91E3-4576-8B6B-2C80771B91E8}" type="presParOf" srcId="{1490AC82-DCCF-422E-870E-94D59F632769}" destId="{B618D477-15B7-4F58-A053-DB78B0A315AD}" srcOrd="1" destOrd="0" presId="urn:microsoft.com/office/officeart/2005/8/layout/list1"/>
    <dgm:cxn modelId="{B93AFCA5-9B2E-4F40-A7F2-0548D2E531F2}" type="presParOf" srcId="{FFEB28C0-ED64-43B4-8FB8-BEA9902A4B0B}" destId="{A09E6952-BC3A-4CAC-A780-A900E02FB9F8}" srcOrd="17" destOrd="0" presId="urn:microsoft.com/office/officeart/2005/8/layout/list1"/>
    <dgm:cxn modelId="{EBB3F542-B63B-4F48-82DC-9932C640A393}" type="presParOf" srcId="{FFEB28C0-ED64-43B4-8FB8-BEA9902A4B0B}" destId="{2D8B7CF2-05FA-4E8A-B523-D4BE1F90EA9E}" srcOrd="18" destOrd="0" presId="urn:microsoft.com/office/officeart/2005/8/layout/list1"/>
    <dgm:cxn modelId="{CB52501F-5628-450C-BBEB-3E30BCA2FDB9}" type="presParOf" srcId="{FFEB28C0-ED64-43B4-8FB8-BEA9902A4B0B}" destId="{A58033B3-F72B-4896-9ACC-861E70853741}" srcOrd="19" destOrd="0" presId="urn:microsoft.com/office/officeart/2005/8/layout/list1"/>
    <dgm:cxn modelId="{05B03060-C090-4F7D-A39B-E8529584D0BB}" type="presParOf" srcId="{FFEB28C0-ED64-43B4-8FB8-BEA9902A4B0B}" destId="{5D4E9097-5EBE-4B6F-A1F9-99BDCECAA312}" srcOrd="20" destOrd="0" presId="urn:microsoft.com/office/officeart/2005/8/layout/list1"/>
    <dgm:cxn modelId="{A92613AB-57BF-4FB5-AA61-F5E3F18C64EE}" type="presParOf" srcId="{5D4E9097-5EBE-4B6F-A1F9-99BDCECAA312}" destId="{9B2FF9D0-E376-4862-BBC5-497D98D5E40A}" srcOrd="0" destOrd="0" presId="urn:microsoft.com/office/officeart/2005/8/layout/list1"/>
    <dgm:cxn modelId="{B8571C2B-544E-4A04-9FA0-DB2D8A7DB596}" type="presParOf" srcId="{5D4E9097-5EBE-4B6F-A1F9-99BDCECAA312}" destId="{E836DB01-349A-423F-BD43-FC03D0990995}" srcOrd="1" destOrd="0" presId="urn:microsoft.com/office/officeart/2005/8/layout/list1"/>
    <dgm:cxn modelId="{96FA90B0-0149-46CC-9FC7-75CF91DD3BAC}" type="presParOf" srcId="{FFEB28C0-ED64-43B4-8FB8-BEA9902A4B0B}" destId="{0A681F34-868E-4054-86E8-5E0903001386}" srcOrd="21" destOrd="0" presId="urn:microsoft.com/office/officeart/2005/8/layout/list1"/>
    <dgm:cxn modelId="{C2A4975F-5A24-4174-BEE1-FB5FA94B7473}" type="presParOf" srcId="{FFEB28C0-ED64-43B4-8FB8-BEA9902A4B0B}" destId="{76E9B686-BF2E-4565-8E58-C29497D13E5D}" srcOrd="22" destOrd="0" presId="urn:microsoft.com/office/officeart/2005/8/layout/list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36D959-F35C-49EB-85E5-C1590B83C5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070E57-8023-400A-B161-D5F8B6F9B99F}" type="pres">
      <dgm:prSet presAssocID="{A336D959-F35C-49EB-85E5-C1590B83C5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237C741B-F51D-4C21-8AA0-46B674539872}" type="presOf" srcId="{A336D959-F35C-49EB-85E5-C1590B83C5DE}" destId="{F2070E57-8023-400A-B161-D5F8B6F9B99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42F621-CE6B-4479-A2CE-69E021BE70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2DBDAEA-E41B-40CC-82D6-1CA95FB44E3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Planes Regionales de Emprendimiento. </a:t>
          </a:r>
          <a:endParaRPr lang="es-CO" sz="20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C9BAACA-7619-4151-90AF-28BB89250929}" type="parTrans" cxnId="{4ADAD0AD-F53D-46FD-806C-ADB3D1BD61CE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6660AB40-E3BF-4C20-9476-1601B5D66B50}" type="sibTrans" cxnId="{4ADAD0AD-F53D-46FD-806C-ADB3D1BD61CE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D05DF01A-9FC7-4A4A-B178-2FF08489606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Fortalecimiento de capacidades en formulación de proyectos para Regalías</a:t>
          </a:r>
        </a:p>
      </dgm:t>
    </dgm:pt>
    <dgm:pt modelId="{75A958CD-BFF2-49FA-AEB5-4774838512E6}" type="parTrans" cxnId="{87023F7E-1A3E-4331-8688-05700987A5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7D169D22-9142-4E83-BDEC-2D5D958EB186}" type="sibTrans" cxnId="{87023F7E-1A3E-4331-8688-05700987A5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42DCD3D8-5849-474B-BADF-05E0865832A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Identificación de nuevas formas de inversión en emprendimiento tradicional y dinámico</a:t>
          </a:r>
        </a:p>
      </dgm:t>
    </dgm:pt>
    <dgm:pt modelId="{69210895-2C1D-4E4F-840C-D3C21B4033EA}" type="parTrans" cxnId="{30E70737-0EED-4721-A07B-91B590578D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C6747EB9-5B95-46C3-B980-25CF295FD7CF}" type="sibTrans" cxnId="{30E70737-0EED-4721-A07B-91B590578D52}">
      <dgm:prSet/>
      <dgm:spPr/>
      <dgm:t>
        <a:bodyPr/>
        <a:lstStyle/>
        <a:p>
          <a:endParaRPr lang="es-CO" sz="4400" b="1">
            <a:solidFill>
              <a:srgbClr val="002060"/>
            </a:solidFill>
          </a:endParaRPr>
        </a:p>
      </dgm:t>
    </dgm:pt>
    <dgm:pt modelId="{F148F5B0-4F69-45FF-96B7-31E59160FC9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Articulación de los  </a:t>
          </a:r>
          <a:r>
            <a:rPr lang="es-CO" sz="2000" b="1" dirty="0" err="1" smtClean="0">
              <a:solidFill>
                <a:srgbClr val="002060"/>
              </a:solidFill>
              <a:latin typeface="Arial Narrow" panose="020B0606020202030204" pitchFamily="34" charset="0"/>
            </a:rPr>
            <a:t>PEERs</a:t>
          </a:r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 con los PRC y los Planes de Desarrollo </a:t>
          </a:r>
        </a:p>
      </dgm:t>
    </dgm:pt>
    <dgm:pt modelId="{AF267F00-AD97-4E63-BEE9-9EAC5810983E}" type="parTrans" cxnId="{CC14DE0F-C032-449D-AF8C-79BCF3F78E85}">
      <dgm:prSet/>
      <dgm:spPr/>
      <dgm:t>
        <a:bodyPr/>
        <a:lstStyle/>
        <a:p>
          <a:endParaRPr lang="es-CO" b="1"/>
        </a:p>
      </dgm:t>
    </dgm:pt>
    <dgm:pt modelId="{39BE37A1-CA72-40D4-A1F2-4EF736ADDD4D}" type="sibTrans" cxnId="{CC14DE0F-C032-449D-AF8C-79BCF3F78E85}">
      <dgm:prSet/>
      <dgm:spPr/>
      <dgm:t>
        <a:bodyPr/>
        <a:lstStyle/>
        <a:p>
          <a:endParaRPr lang="es-CO" b="1"/>
        </a:p>
      </dgm:t>
    </dgm:pt>
    <dgm:pt modelId="{A5379D82-453B-468C-915C-FB41DDF80A9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O" sz="2000" b="1" dirty="0" smtClean="0">
              <a:solidFill>
                <a:srgbClr val="002060"/>
              </a:solidFill>
              <a:latin typeface="Arial Narrow" panose="020B0606020202030204" pitchFamily="34" charset="0"/>
            </a:rPr>
            <a:t>Encuentros Regionales y  Nacionales </a:t>
          </a:r>
        </a:p>
      </dgm:t>
    </dgm:pt>
    <dgm:pt modelId="{9893AD45-4ADF-4EE5-A276-8121C41869C3}" type="sibTrans" cxnId="{7EEFF1E3-D9E7-4E44-9E54-5A253376408B}">
      <dgm:prSet/>
      <dgm:spPr/>
      <dgm:t>
        <a:bodyPr/>
        <a:lstStyle/>
        <a:p>
          <a:endParaRPr lang="es-CO" b="1"/>
        </a:p>
      </dgm:t>
    </dgm:pt>
    <dgm:pt modelId="{D67981F6-F208-454F-BD24-B20E152E4894}" type="parTrans" cxnId="{7EEFF1E3-D9E7-4E44-9E54-5A253376408B}">
      <dgm:prSet/>
      <dgm:spPr/>
      <dgm:t>
        <a:bodyPr/>
        <a:lstStyle/>
        <a:p>
          <a:endParaRPr lang="es-CO" b="1"/>
        </a:p>
      </dgm:t>
    </dgm:pt>
    <dgm:pt modelId="{FFEB28C0-ED64-43B4-8FB8-BEA9902A4B0B}" type="pres">
      <dgm:prSet presAssocID="{1A42F621-CE6B-4479-A2CE-69E021BE70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F517C29-965F-40FF-BE1F-4325256E8F6F}" type="pres">
      <dgm:prSet presAssocID="{42DBDAEA-E41B-40CC-82D6-1CA95FB44E30}" presName="parentLin" presStyleCnt="0"/>
      <dgm:spPr/>
    </dgm:pt>
    <dgm:pt modelId="{2D51BEE1-80FB-4F66-947A-F1E9E5888FF8}" type="pres">
      <dgm:prSet presAssocID="{42DBDAEA-E41B-40CC-82D6-1CA95FB44E30}" presName="parentLeftMargin" presStyleLbl="node1" presStyleIdx="0" presStyleCnt="5"/>
      <dgm:spPr/>
      <dgm:t>
        <a:bodyPr/>
        <a:lstStyle/>
        <a:p>
          <a:endParaRPr lang="es-CO"/>
        </a:p>
      </dgm:t>
    </dgm:pt>
    <dgm:pt modelId="{86F00FF3-05E2-4656-904E-28753988EFE3}" type="pres">
      <dgm:prSet presAssocID="{42DBDAEA-E41B-40CC-82D6-1CA95FB44E30}" presName="parentText" presStyleLbl="node1" presStyleIdx="0" presStyleCnt="5" custScaleX="135461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A667E82-DF6F-42BF-86B6-8E80F9A997B6}" type="pres">
      <dgm:prSet presAssocID="{42DBDAEA-E41B-40CC-82D6-1CA95FB44E30}" presName="negativeSpace" presStyleCnt="0"/>
      <dgm:spPr/>
    </dgm:pt>
    <dgm:pt modelId="{C8E8B36F-088A-4677-A75B-2F6EE0C0C9FF}" type="pres">
      <dgm:prSet presAssocID="{42DBDAEA-E41B-40CC-82D6-1CA95FB44E30}" presName="childText" presStyleLbl="conFgAcc1" presStyleIdx="0" presStyleCnt="5">
        <dgm:presLayoutVars>
          <dgm:bulletEnabled val="1"/>
        </dgm:presLayoutVars>
      </dgm:prSet>
      <dgm:spPr/>
    </dgm:pt>
    <dgm:pt modelId="{D9A22576-9249-48BE-BC64-080A00E51CE2}" type="pres">
      <dgm:prSet presAssocID="{6660AB40-E3BF-4C20-9476-1601B5D66B50}" presName="spaceBetweenRectangles" presStyleCnt="0"/>
      <dgm:spPr/>
    </dgm:pt>
    <dgm:pt modelId="{ABE4460B-F454-442B-A441-28B842A8C869}" type="pres">
      <dgm:prSet presAssocID="{D05DF01A-9FC7-4A4A-B178-2FF084896061}" presName="parentLin" presStyleCnt="0"/>
      <dgm:spPr/>
    </dgm:pt>
    <dgm:pt modelId="{4C196023-466A-4EE3-B790-915ADF370FFB}" type="pres">
      <dgm:prSet presAssocID="{D05DF01A-9FC7-4A4A-B178-2FF084896061}" presName="parentLeftMargin" presStyleLbl="node1" presStyleIdx="0" presStyleCnt="5"/>
      <dgm:spPr/>
      <dgm:t>
        <a:bodyPr/>
        <a:lstStyle/>
        <a:p>
          <a:endParaRPr lang="es-CO"/>
        </a:p>
      </dgm:t>
    </dgm:pt>
    <dgm:pt modelId="{4FF53A20-8F32-4E85-9766-31F74FDA54A4}" type="pres">
      <dgm:prSet presAssocID="{D05DF01A-9FC7-4A4A-B178-2FF084896061}" presName="parentText" presStyleLbl="node1" presStyleIdx="1" presStyleCnt="5" custScaleX="13883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B5FCCF-C8E7-4F1F-9008-FFE05BBFC4E4}" type="pres">
      <dgm:prSet presAssocID="{D05DF01A-9FC7-4A4A-B178-2FF084896061}" presName="negativeSpace" presStyleCnt="0"/>
      <dgm:spPr/>
    </dgm:pt>
    <dgm:pt modelId="{8B7755EE-5E97-48FE-9DF4-20274BB11ADF}" type="pres">
      <dgm:prSet presAssocID="{D05DF01A-9FC7-4A4A-B178-2FF084896061}" presName="childText" presStyleLbl="conFgAcc1" presStyleIdx="1" presStyleCnt="5">
        <dgm:presLayoutVars>
          <dgm:bulletEnabled val="1"/>
        </dgm:presLayoutVars>
      </dgm:prSet>
      <dgm:spPr/>
    </dgm:pt>
    <dgm:pt modelId="{8E21ACE8-D91F-4801-ABF5-7FC56B7CFCC3}" type="pres">
      <dgm:prSet presAssocID="{7D169D22-9142-4E83-BDEC-2D5D958EB186}" presName="spaceBetweenRectangles" presStyleCnt="0"/>
      <dgm:spPr/>
    </dgm:pt>
    <dgm:pt modelId="{31DDA7AA-4960-4CD9-B1AB-D1EA3311E8F1}" type="pres">
      <dgm:prSet presAssocID="{42DCD3D8-5849-474B-BADF-05E0865832AE}" presName="parentLin" presStyleCnt="0"/>
      <dgm:spPr/>
    </dgm:pt>
    <dgm:pt modelId="{3F311EBA-126A-42FC-B874-51851BE08D9D}" type="pres">
      <dgm:prSet presAssocID="{42DCD3D8-5849-474B-BADF-05E0865832AE}" presName="parentLeftMargin" presStyleLbl="node1" presStyleIdx="1" presStyleCnt="5"/>
      <dgm:spPr/>
      <dgm:t>
        <a:bodyPr/>
        <a:lstStyle/>
        <a:p>
          <a:endParaRPr lang="es-CO"/>
        </a:p>
      </dgm:t>
    </dgm:pt>
    <dgm:pt modelId="{021A8F12-FA63-48A0-9AD7-17D62155FFBD}" type="pres">
      <dgm:prSet presAssocID="{42DCD3D8-5849-474B-BADF-05E0865832AE}" presName="parentText" presStyleLbl="node1" presStyleIdx="2" presStyleCnt="5" custScaleX="142857" custLinFactNeighborX="9019" custLinFactNeighborY="-74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792DE3-B547-4A02-80B5-941AF1B7418B}" type="pres">
      <dgm:prSet presAssocID="{42DCD3D8-5849-474B-BADF-05E0865832AE}" presName="negativeSpace" presStyleCnt="0"/>
      <dgm:spPr/>
    </dgm:pt>
    <dgm:pt modelId="{1101D7D1-1D97-416B-A88A-C441C73C2C03}" type="pres">
      <dgm:prSet presAssocID="{42DCD3D8-5849-474B-BADF-05E0865832AE}" presName="childText" presStyleLbl="conFgAcc1" presStyleIdx="2" presStyleCnt="5">
        <dgm:presLayoutVars>
          <dgm:bulletEnabled val="1"/>
        </dgm:presLayoutVars>
      </dgm:prSet>
      <dgm:spPr/>
    </dgm:pt>
    <dgm:pt modelId="{A22D1B33-5AC5-4534-9345-F176BB9BCD1B}" type="pres">
      <dgm:prSet presAssocID="{C6747EB9-5B95-46C3-B980-25CF295FD7CF}" presName="spaceBetweenRectangles" presStyleCnt="0"/>
      <dgm:spPr/>
    </dgm:pt>
    <dgm:pt modelId="{BF7AAC05-FB64-403A-8BF4-1A2459CB8273}" type="pres">
      <dgm:prSet presAssocID="{A5379D82-453B-468C-915C-FB41DDF80A98}" presName="parentLin" presStyleCnt="0"/>
      <dgm:spPr/>
    </dgm:pt>
    <dgm:pt modelId="{69359398-60F9-4433-9171-45E2478D305E}" type="pres">
      <dgm:prSet presAssocID="{A5379D82-453B-468C-915C-FB41DDF80A98}" presName="parentLeftMargin" presStyleLbl="node1" presStyleIdx="2" presStyleCnt="5"/>
      <dgm:spPr/>
      <dgm:t>
        <a:bodyPr/>
        <a:lstStyle/>
        <a:p>
          <a:endParaRPr lang="es-CO"/>
        </a:p>
      </dgm:t>
    </dgm:pt>
    <dgm:pt modelId="{EA4142EE-EA71-4ABB-812D-4C1DE3719F37}" type="pres">
      <dgm:prSet presAssocID="{A5379D82-453B-468C-915C-FB41DDF80A98}" presName="parentText" presStyleLbl="node1" presStyleIdx="3" presStyleCnt="5" custScaleX="135460" custScaleY="10933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C91FF0E-962B-4CB5-B1C5-44CF47578BFE}" type="pres">
      <dgm:prSet presAssocID="{A5379D82-453B-468C-915C-FB41DDF80A98}" presName="negativeSpace" presStyleCnt="0"/>
      <dgm:spPr/>
    </dgm:pt>
    <dgm:pt modelId="{3EA2A374-08AB-4990-B6EB-7D8BE4F73CB0}" type="pres">
      <dgm:prSet presAssocID="{A5379D82-453B-468C-915C-FB41DDF80A98}" presName="childText" presStyleLbl="conFgAcc1" presStyleIdx="3" presStyleCnt="5">
        <dgm:presLayoutVars>
          <dgm:bulletEnabled val="1"/>
        </dgm:presLayoutVars>
      </dgm:prSet>
      <dgm:spPr/>
    </dgm:pt>
    <dgm:pt modelId="{959EEEF5-481C-4B58-A16C-DEA13BF6688D}" type="pres">
      <dgm:prSet presAssocID="{9893AD45-4ADF-4EE5-A276-8121C41869C3}" presName="spaceBetweenRectangles" presStyleCnt="0"/>
      <dgm:spPr/>
    </dgm:pt>
    <dgm:pt modelId="{5D4E9097-5EBE-4B6F-A1F9-99BDCECAA312}" type="pres">
      <dgm:prSet presAssocID="{F148F5B0-4F69-45FF-96B7-31E59160FC97}" presName="parentLin" presStyleCnt="0"/>
      <dgm:spPr/>
    </dgm:pt>
    <dgm:pt modelId="{9B2FF9D0-E376-4862-BBC5-497D98D5E40A}" type="pres">
      <dgm:prSet presAssocID="{F148F5B0-4F69-45FF-96B7-31E59160FC97}" presName="parentLeftMargin" presStyleLbl="node1" presStyleIdx="3" presStyleCnt="5"/>
      <dgm:spPr/>
      <dgm:t>
        <a:bodyPr/>
        <a:lstStyle/>
        <a:p>
          <a:endParaRPr lang="es-CO"/>
        </a:p>
      </dgm:t>
    </dgm:pt>
    <dgm:pt modelId="{E836DB01-349A-423F-BD43-FC03D0990995}" type="pres">
      <dgm:prSet presAssocID="{F148F5B0-4F69-45FF-96B7-31E59160FC97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681F34-868E-4054-86E8-5E0903001386}" type="pres">
      <dgm:prSet presAssocID="{F148F5B0-4F69-45FF-96B7-31E59160FC97}" presName="negativeSpace" presStyleCnt="0"/>
      <dgm:spPr/>
    </dgm:pt>
    <dgm:pt modelId="{76E9B686-BF2E-4565-8E58-C29497D13E5D}" type="pres">
      <dgm:prSet presAssocID="{F148F5B0-4F69-45FF-96B7-31E59160FC9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C16B71D-0E24-4DEB-AB88-2E3217CD36A0}" type="presOf" srcId="{D05DF01A-9FC7-4A4A-B178-2FF084896061}" destId="{4FF53A20-8F32-4E85-9766-31F74FDA54A4}" srcOrd="1" destOrd="0" presId="urn:microsoft.com/office/officeart/2005/8/layout/list1"/>
    <dgm:cxn modelId="{87023F7E-1A3E-4331-8688-05700987A552}" srcId="{1A42F621-CE6B-4479-A2CE-69E021BE7001}" destId="{D05DF01A-9FC7-4A4A-B178-2FF084896061}" srcOrd="1" destOrd="0" parTransId="{75A958CD-BFF2-49FA-AEB5-4774838512E6}" sibTransId="{7D169D22-9142-4E83-BDEC-2D5D958EB186}"/>
    <dgm:cxn modelId="{A6343A23-BD2D-4CA5-A4B5-B491DB6D09F3}" type="presOf" srcId="{1A42F621-CE6B-4479-A2CE-69E021BE7001}" destId="{FFEB28C0-ED64-43B4-8FB8-BEA9902A4B0B}" srcOrd="0" destOrd="0" presId="urn:microsoft.com/office/officeart/2005/8/layout/list1"/>
    <dgm:cxn modelId="{D1B03F1A-D8CE-4EDF-BC6F-50E65CE353AB}" type="presOf" srcId="{D05DF01A-9FC7-4A4A-B178-2FF084896061}" destId="{4C196023-466A-4EE3-B790-915ADF370FFB}" srcOrd="0" destOrd="0" presId="urn:microsoft.com/office/officeart/2005/8/layout/list1"/>
    <dgm:cxn modelId="{C347CF75-8C6E-4CCE-8103-2BB95F40985A}" type="presOf" srcId="{A5379D82-453B-468C-915C-FB41DDF80A98}" destId="{69359398-60F9-4433-9171-45E2478D305E}" srcOrd="0" destOrd="0" presId="urn:microsoft.com/office/officeart/2005/8/layout/list1"/>
    <dgm:cxn modelId="{8F889361-C9BC-4EAD-937E-7DE19397BAE9}" type="presOf" srcId="{F148F5B0-4F69-45FF-96B7-31E59160FC97}" destId="{E836DB01-349A-423F-BD43-FC03D0990995}" srcOrd="1" destOrd="0" presId="urn:microsoft.com/office/officeart/2005/8/layout/list1"/>
    <dgm:cxn modelId="{585A8675-99EE-492F-98CC-BE18E9205EF6}" type="presOf" srcId="{42DCD3D8-5849-474B-BADF-05E0865832AE}" destId="{3F311EBA-126A-42FC-B874-51851BE08D9D}" srcOrd="0" destOrd="0" presId="urn:microsoft.com/office/officeart/2005/8/layout/list1"/>
    <dgm:cxn modelId="{30E70737-0EED-4721-A07B-91B590578D52}" srcId="{1A42F621-CE6B-4479-A2CE-69E021BE7001}" destId="{42DCD3D8-5849-474B-BADF-05E0865832AE}" srcOrd="2" destOrd="0" parTransId="{69210895-2C1D-4E4F-840C-D3C21B4033EA}" sibTransId="{C6747EB9-5B95-46C3-B980-25CF295FD7CF}"/>
    <dgm:cxn modelId="{3E9B7689-4089-4C50-98CF-D0D2D7BEF8A3}" type="presOf" srcId="{42DBDAEA-E41B-40CC-82D6-1CA95FB44E30}" destId="{2D51BEE1-80FB-4F66-947A-F1E9E5888FF8}" srcOrd="0" destOrd="0" presId="urn:microsoft.com/office/officeart/2005/8/layout/list1"/>
    <dgm:cxn modelId="{D6F8E933-292C-45EA-8D45-A46A10E6C35B}" type="presOf" srcId="{A5379D82-453B-468C-915C-FB41DDF80A98}" destId="{EA4142EE-EA71-4ABB-812D-4C1DE3719F37}" srcOrd="1" destOrd="0" presId="urn:microsoft.com/office/officeart/2005/8/layout/list1"/>
    <dgm:cxn modelId="{FCBE26F1-3EB9-41E9-ACE5-9B01A8423B37}" type="presOf" srcId="{42DBDAEA-E41B-40CC-82D6-1CA95FB44E30}" destId="{86F00FF3-05E2-4656-904E-28753988EFE3}" srcOrd="1" destOrd="0" presId="urn:microsoft.com/office/officeart/2005/8/layout/list1"/>
    <dgm:cxn modelId="{F449B9FD-CCEF-48B0-A156-A1DC0B78196B}" type="presOf" srcId="{F148F5B0-4F69-45FF-96B7-31E59160FC97}" destId="{9B2FF9D0-E376-4862-BBC5-497D98D5E40A}" srcOrd="0" destOrd="0" presId="urn:microsoft.com/office/officeart/2005/8/layout/list1"/>
    <dgm:cxn modelId="{4ADAD0AD-F53D-46FD-806C-ADB3D1BD61CE}" srcId="{1A42F621-CE6B-4479-A2CE-69E021BE7001}" destId="{42DBDAEA-E41B-40CC-82D6-1CA95FB44E30}" srcOrd="0" destOrd="0" parTransId="{2C9BAACA-7619-4151-90AF-28BB89250929}" sibTransId="{6660AB40-E3BF-4C20-9476-1601B5D66B50}"/>
    <dgm:cxn modelId="{5650AB91-D13A-4D19-B15E-89716648009E}" type="presOf" srcId="{42DCD3D8-5849-474B-BADF-05E0865832AE}" destId="{021A8F12-FA63-48A0-9AD7-17D62155FFBD}" srcOrd="1" destOrd="0" presId="urn:microsoft.com/office/officeart/2005/8/layout/list1"/>
    <dgm:cxn modelId="{7EEFF1E3-D9E7-4E44-9E54-5A253376408B}" srcId="{1A42F621-CE6B-4479-A2CE-69E021BE7001}" destId="{A5379D82-453B-468C-915C-FB41DDF80A98}" srcOrd="3" destOrd="0" parTransId="{D67981F6-F208-454F-BD24-B20E152E4894}" sibTransId="{9893AD45-4ADF-4EE5-A276-8121C41869C3}"/>
    <dgm:cxn modelId="{CC14DE0F-C032-449D-AF8C-79BCF3F78E85}" srcId="{1A42F621-CE6B-4479-A2CE-69E021BE7001}" destId="{F148F5B0-4F69-45FF-96B7-31E59160FC97}" srcOrd="4" destOrd="0" parTransId="{AF267F00-AD97-4E63-BEE9-9EAC5810983E}" sibTransId="{39BE37A1-CA72-40D4-A1F2-4EF736ADDD4D}"/>
    <dgm:cxn modelId="{FE445B4E-B981-4C95-92FA-C30D88C2CAA1}" type="presParOf" srcId="{FFEB28C0-ED64-43B4-8FB8-BEA9902A4B0B}" destId="{5F517C29-965F-40FF-BE1F-4325256E8F6F}" srcOrd="0" destOrd="0" presId="urn:microsoft.com/office/officeart/2005/8/layout/list1"/>
    <dgm:cxn modelId="{B98EC6C1-E13D-4A6F-BC57-0316D447F1A3}" type="presParOf" srcId="{5F517C29-965F-40FF-BE1F-4325256E8F6F}" destId="{2D51BEE1-80FB-4F66-947A-F1E9E5888FF8}" srcOrd="0" destOrd="0" presId="urn:microsoft.com/office/officeart/2005/8/layout/list1"/>
    <dgm:cxn modelId="{7734EF24-4270-47E2-8E3F-6EE053E961D0}" type="presParOf" srcId="{5F517C29-965F-40FF-BE1F-4325256E8F6F}" destId="{86F00FF3-05E2-4656-904E-28753988EFE3}" srcOrd="1" destOrd="0" presId="urn:microsoft.com/office/officeart/2005/8/layout/list1"/>
    <dgm:cxn modelId="{A0E91403-FC7B-4939-B2FB-28105258CA93}" type="presParOf" srcId="{FFEB28C0-ED64-43B4-8FB8-BEA9902A4B0B}" destId="{9A667E82-DF6F-42BF-86B6-8E80F9A997B6}" srcOrd="1" destOrd="0" presId="urn:microsoft.com/office/officeart/2005/8/layout/list1"/>
    <dgm:cxn modelId="{C5B89D7C-D207-4440-A216-C52D8B5AB063}" type="presParOf" srcId="{FFEB28C0-ED64-43B4-8FB8-BEA9902A4B0B}" destId="{C8E8B36F-088A-4677-A75B-2F6EE0C0C9FF}" srcOrd="2" destOrd="0" presId="urn:microsoft.com/office/officeart/2005/8/layout/list1"/>
    <dgm:cxn modelId="{98D2B5DF-74A9-407E-A5C7-06126A1AEAEF}" type="presParOf" srcId="{FFEB28C0-ED64-43B4-8FB8-BEA9902A4B0B}" destId="{D9A22576-9249-48BE-BC64-080A00E51CE2}" srcOrd="3" destOrd="0" presId="urn:microsoft.com/office/officeart/2005/8/layout/list1"/>
    <dgm:cxn modelId="{5923E05C-2060-4F59-9D40-B050EF70B2CD}" type="presParOf" srcId="{FFEB28C0-ED64-43B4-8FB8-BEA9902A4B0B}" destId="{ABE4460B-F454-442B-A441-28B842A8C869}" srcOrd="4" destOrd="0" presId="urn:microsoft.com/office/officeart/2005/8/layout/list1"/>
    <dgm:cxn modelId="{1B02CDB2-11E4-44B9-A95E-B7C9E2CEC6E9}" type="presParOf" srcId="{ABE4460B-F454-442B-A441-28B842A8C869}" destId="{4C196023-466A-4EE3-B790-915ADF370FFB}" srcOrd="0" destOrd="0" presId="urn:microsoft.com/office/officeart/2005/8/layout/list1"/>
    <dgm:cxn modelId="{991FFCC3-BD0A-44AF-A1CA-4B34F991D21C}" type="presParOf" srcId="{ABE4460B-F454-442B-A441-28B842A8C869}" destId="{4FF53A20-8F32-4E85-9766-31F74FDA54A4}" srcOrd="1" destOrd="0" presId="urn:microsoft.com/office/officeart/2005/8/layout/list1"/>
    <dgm:cxn modelId="{EDBC40C1-A382-4BC3-9272-72C6FDABEE08}" type="presParOf" srcId="{FFEB28C0-ED64-43B4-8FB8-BEA9902A4B0B}" destId="{61B5FCCF-C8E7-4F1F-9008-FFE05BBFC4E4}" srcOrd="5" destOrd="0" presId="urn:microsoft.com/office/officeart/2005/8/layout/list1"/>
    <dgm:cxn modelId="{35FA9DB1-6746-4182-BD49-F4CB7B063775}" type="presParOf" srcId="{FFEB28C0-ED64-43B4-8FB8-BEA9902A4B0B}" destId="{8B7755EE-5E97-48FE-9DF4-20274BB11ADF}" srcOrd="6" destOrd="0" presId="urn:microsoft.com/office/officeart/2005/8/layout/list1"/>
    <dgm:cxn modelId="{76AB34A6-380F-411C-90F8-168E623451A4}" type="presParOf" srcId="{FFEB28C0-ED64-43B4-8FB8-BEA9902A4B0B}" destId="{8E21ACE8-D91F-4801-ABF5-7FC56B7CFCC3}" srcOrd="7" destOrd="0" presId="urn:microsoft.com/office/officeart/2005/8/layout/list1"/>
    <dgm:cxn modelId="{DED4D68A-D648-49ED-8199-D9A37699483F}" type="presParOf" srcId="{FFEB28C0-ED64-43B4-8FB8-BEA9902A4B0B}" destId="{31DDA7AA-4960-4CD9-B1AB-D1EA3311E8F1}" srcOrd="8" destOrd="0" presId="urn:microsoft.com/office/officeart/2005/8/layout/list1"/>
    <dgm:cxn modelId="{BE8D36CD-FCCF-484E-9E36-21CE537AF123}" type="presParOf" srcId="{31DDA7AA-4960-4CD9-B1AB-D1EA3311E8F1}" destId="{3F311EBA-126A-42FC-B874-51851BE08D9D}" srcOrd="0" destOrd="0" presId="urn:microsoft.com/office/officeart/2005/8/layout/list1"/>
    <dgm:cxn modelId="{54F798DE-0D7D-4005-BE9F-CA4C1CA87C60}" type="presParOf" srcId="{31DDA7AA-4960-4CD9-B1AB-D1EA3311E8F1}" destId="{021A8F12-FA63-48A0-9AD7-17D62155FFBD}" srcOrd="1" destOrd="0" presId="urn:microsoft.com/office/officeart/2005/8/layout/list1"/>
    <dgm:cxn modelId="{2F889A1C-8DEA-4444-856E-753A9941830B}" type="presParOf" srcId="{FFEB28C0-ED64-43B4-8FB8-BEA9902A4B0B}" destId="{65792DE3-B547-4A02-80B5-941AF1B7418B}" srcOrd="9" destOrd="0" presId="urn:microsoft.com/office/officeart/2005/8/layout/list1"/>
    <dgm:cxn modelId="{ADB035FB-B05E-4220-BBA2-9655E3536B48}" type="presParOf" srcId="{FFEB28C0-ED64-43B4-8FB8-BEA9902A4B0B}" destId="{1101D7D1-1D97-416B-A88A-C441C73C2C03}" srcOrd="10" destOrd="0" presId="urn:microsoft.com/office/officeart/2005/8/layout/list1"/>
    <dgm:cxn modelId="{CE74C9AC-DBE7-4F3A-B872-0FB9D3374BAC}" type="presParOf" srcId="{FFEB28C0-ED64-43B4-8FB8-BEA9902A4B0B}" destId="{A22D1B33-5AC5-4534-9345-F176BB9BCD1B}" srcOrd="11" destOrd="0" presId="urn:microsoft.com/office/officeart/2005/8/layout/list1"/>
    <dgm:cxn modelId="{A7894DA7-7651-4D3B-B738-8F2EE4B57643}" type="presParOf" srcId="{FFEB28C0-ED64-43B4-8FB8-BEA9902A4B0B}" destId="{BF7AAC05-FB64-403A-8BF4-1A2459CB8273}" srcOrd="12" destOrd="0" presId="urn:microsoft.com/office/officeart/2005/8/layout/list1"/>
    <dgm:cxn modelId="{3452892E-4D9A-4664-9A53-E34CA82C9EA1}" type="presParOf" srcId="{BF7AAC05-FB64-403A-8BF4-1A2459CB8273}" destId="{69359398-60F9-4433-9171-45E2478D305E}" srcOrd="0" destOrd="0" presId="urn:microsoft.com/office/officeart/2005/8/layout/list1"/>
    <dgm:cxn modelId="{E21975EA-4112-447A-8E90-2DFC69DD2DDA}" type="presParOf" srcId="{BF7AAC05-FB64-403A-8BF4-1A2459CB8273}" destId="{EA4142EE-EA71-4ABB-812D-4C1DE3719F37}" srcOrd="1" destOrd="0" presId="urn:microsoft.com/office/officeart/2005/8/layout/list1"/>
    <dgm:cxn modelId="{469B4D9C-FD41-4475-B5D8-B14A83263A38}" type="presParOf" srcId="{FFEB28C0-ED64-43B4-8FB8-BEA9902A4B0B}" destId="{DC91FF0E-962B-4CB5-B1C5-44CF47578BFE}" srcOrd="13" destOrd="0" presId="urn:microsoft.com/office/officeart/2005/8/layout/list1"/>
    <dgm:cxn modelId="{6309BB80-C481-4F8A-8ADD-3FCA7B2DC7AB}" type="presParOf" srcId="{FFEB28C0-ED64-43B4-8FB8-BEA9902A4B0B}" destId="{3EA2A374-08AB-4990-B6EB-7D8BE4F73CB0}" srcOrd="14" destOrd="0" presId="urn:microsoft.com/office/officeart/2005/8/layout/list1"/>
    <dgm:cxn modelId="{08DCE4AA-4647-4017-9FD8-AC578DA04A05}" type="presParOf" srcId="{FFEB28C0-ED64-43B4-8FB8-BEA9902A4B0B}" destId="{959EEEF5-481C-4B58-A16C-DEA13BF6688D}" srcOrd="15" destOrd="0" presId="urn:microsoft.com/office/officeart/2005/8/layout/list1"/>
    <dgm:cxn modelId="{56D5DD07-6348-4EF9-9C93-9782A2D9794A}" type="presParOf" srcId="{FFEB28C0-ED64-43B4-8FB8-BEA9902A4B0B}" destId="{5D4E9097-5EBE-4B6F-A1F9-99BDCECAA312}" srcOrd="16" destOrd="0" presId="urn:microsoft.com/office/officeart/2005/8/layout/list1"/>
    <dgm:cxn modelId="{A117E956-40A6-4957-B88C-1C8688D4F450}" type="presParOf" srcId="{5D4E9097-5EBE-4B6F-A1F9-99BDCECAA312}" destId="{9B2FF9D0-E376-4862-BBC5-497D98D5E40A}" srcOrd="0" destOrd="0" presId="urn:microsoft.com/office/officeart/2005/8/layout/list1"/>
    <dgm:cxn modelId="{93A3F953-D79E-4F1B-8C69-C854A3130DE9}" type="presParOf" srcId="{5D4E9097-5EBE-4B6F-A1F9-99BDCECAA312}" destId="{E836DB01-349A-423F-BD43-FC03D0990995}" srcOrd="1" destOrd="0" presId="urn:microsoft.com/office/officeart/2005/8/layout/list1"/>
    <dgm:cxn modelId="{75D5912E-1ED4-4313-B063-795867891065}" type="presParOf" srcId="{FFEB28C0-ED64-43B4-8FB8-BEA9902A4B0B}" destId="{0A681F34-868E-4054-86E8-5E0903001386}" srcOrd="17" destOrd="0" presId="urn:microsoft.com/office/officeart/2005/8/layout/list1"/>
    <dgm:cxn modelId="{1DA6397D-9310-4A95-8273-09EA6ACBB12A}" type="presParOf" srcId="{FFEB28C0-ED64-43B4-8FB8-BEA9902A4B0B}" destId="{76E9B686-BF2E-4565-8E58-C29497D13E5D}" srcOrd="18" destOrd="0" presId="urn:microsoft.com/office/officeart/2005/8/layout/list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38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DC2D1A7-74A9-0F4F-A3F2-3533F5A46E50}" type="datetimeFigureOut">
              <a:rPr lang="es-CO"/>
              <a:pPr/>
              <a:t>11/09/2013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06521"/>
            <a:ext cx="2971800" cy="453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06521"/>
            <a:ext cx="2971800" cy="45338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E464913-3D06-1C45-B57F-A20F64044319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29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38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DF50494-2ACD-D744-BF3F-C6ADEC6D89A5}" type="datetimeFigureOut">
              <a:rPr lang="es-CO"/>
              <a:pPr/>
              <a:t>11/09/2013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79450"/>
            <a:ext cx="4530725" cy="339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04808"/>
            <a:ext cx="5486400" cy="40773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06521"/>
            <a:ext cx="2971800" cy="453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06521"/>
            <a:ext cx="2971800" cy="45338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16E4300-CBE9-8047-AACD-7A32308F0FE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13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E4300-CBE9-8047-AACD-7A32308F0FEB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23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6B53B-2E31-4178-ADF5-A21191EBDD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2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22009-AA85-433C-A9F1-71A5D472521E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543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90E4F-B502-48A2-8ED4-F8B0553061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122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90E4F-B502-48A2-8ED4-F8B0553061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8065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  <a:p>
            <a:endParaRPr lang="es-CO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B412A1D-4F81-4331-9DAA-2928BC6CC4C5}" type="slidenum">
              <a:rPr lang="es-CO">
                <a:latin typeface="Calibri" pitchFamily="34" charset="0"/>
              </a:rPr>
              <a:pPr/>
              <a:t>20</a:t>
            </a:fld>
            <a:endParaRPr lang="es-CO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746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90E4F-B502-48A2-8ED4-F8B0553061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44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99253" y="2924945"/>
            <a:ext cx="7205195" cy="864096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2BBAE-A6E2-9349-BF42-0E60E92E632B}" type="datetime1">
              <a:rPr lang="es-MX" smtClean="0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BC68-DBA1-BA43-83E1-86E1938FED5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04701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7A456-4CCC-5943-AA91-5445DBB93617}" type="datetime1">
              <a:rPr lang="es-MX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BB6C5-0AE8-D645-86A5-85A62203CAF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1386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B7503-F46B-B447-BE5A-095469C53C01}" type="datetime1">
              <a:rPr lang="es-MX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91037-33DC-7943-9BEB-AA5C9265A742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30236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50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 userDrawn="1"/>
        </p:nvSpPr>
        <p:spPr bwMode="auto">
          <a:xfrm>
            <a:off x="-2670175" y="-248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pitchFamily="-111" charset="0"/>
              <a:ea typeface="Osaka" pitchFamily="-111" charset="-128"/>
              <a:cs typeface="Osaka" pitchFamily="-111" charset="-128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306529" y="6549516"/>
            <a:ext cx="6096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latin typeface="Frutiger 75 Black" charset="0"/>
              </a:defRPr>
            </a:lvl1pPr>
          </a:lstStyle>
          <a:p>
            <a:fld id="{86E80AEB-BDAF-4AF7-85FC-229C7F2E942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1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 marL="742950" indent="-285750" algn="l">
              <a:buClr>
                <a:schemeClr val="accent3"/>
              </a:buClr>
              <a:buFont typeface="Wingdings" pitchFamily="2" charset="2"/>
              <a:buChar char=""/>
              <a:defRPr sz="2800">
                <a:latin typeface="Arial Narrow" pitchFamily="34" charset="0"/>
              </a:defRPr>
            </a:lvl2pPr>
            <a:lvl3pPr marL="1143000" indent="-228600" algn="l">
              <a:buClr>
                <a:schemeClr val="accent3"/>
              </a:buClr>
              <a:buFont typeface="Wingdings" pitchFamily="2" charset="2"/>
              <a:buChar char=""/>
              <a:defRPr sz="2800">
                <a:latin typeface="Arial Narrow" pitchFamily="34" charset="0"/>
              </a:defRPr>
            </a:lvl3pPr>
            <a:lvl4pPr marL="1600200" indent="-228600" algn="l">
              <a:buClr>
                <a:schemeClr val="accent3"/>
              </a:buClr>
              <a:buFont typeface="Wingdings" pitchFamily="2" charset="2"/>
              <a:buChar char=""/>
              <a:defRPr sz="2800">
                <a:latin typeface="Arial Narrow" pitchFamily="34" charset="0"/>
              </a:defRPr>
            </a:lvl4pPr>
            <a:lvl5pPr marL="2057400" indent="-228600" algn="l">
              <a:buClr>
                <a:schemeClr val="accent3"/>
              </a:buClr>
              <a:buFont typeface="Wingdings" pitchFamily="2" charset="2"/>
              <a:buChar char=""/>
              <a:defRPr sz="2800">
                <a:latin typeface="Arial Narrow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53D3F-189E-BC4E-A276-AB157A2BC971}" type="datetime1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E9628-0A6B-A247-98D1-1738D4866EC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3933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7A456-4CCC-5943-AA91-5445DBB93617}" type="datetime1">
              <a:rPr lang="es-MX" smtClean="0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BB6C5-0AE8-D645-86A5-85A62203CAF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1908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B7503-F46B-B447-BE5A-095469C53C01}" type="datetime1">
              <a:rPr lang="es-MX" smtClean="0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91037-33DC-7943-9BEB-AA5C9265A7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5321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DB6716-A9E5-1C49-96F6-FA5C5770C465}" type="datetime1">
              <a:rPr lang="es-MX" smtClean="0"/>
              <a:pPr/>
              <a:t>11/09/2013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729E3-4E33-1A40-B91F-EEEC45089A9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0214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6264696" cy="1944216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s-ES_tradnl" smtClean="0"/>
              <a:t>Clic para editar título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584E32-5186-3443-AA72-C0BE5BAC7D1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057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1484784"/>
            <a:ext cx="6840760" cy="1944216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s-ES_tradnl" smtClean="0"/>
              <a:t>Clic para editar título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684076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5C1677-2531-524F-888D-8983A471D31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93215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99253" y="2924945"/>
            <a:ext cx="7205195" cy="864096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3E138-BC3B-764B-A746-CA97B6E1D881}" type="datetime1">
              <a:rPr lang="es-MX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A99BA-245F-5641-94D8-4618C4307812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281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99253" y="2924945"/>
            <a:ext cx="7205195" cy="864096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2BBAE-A6E2-9349-BF42-0E60E92E632B}" type="datetime1">
              <a:rPr lang="es-MX"/>
              <a:pPr/>
              <a:t>11/09/2013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BC68-DBA1-BA43-83E1-86E1938FED5F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0020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Titulo 28 puntos</a:t>
            </a:r>
            <a:endParaRPr 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258888" y="1341438"/>
            <a:ext cx="74279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Helvética 20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7252DBA-964E-0C46-B661-6A366D69C391}" type="datetime1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43213" y="6356350"/>
            <a:ext cx="1160462" cy="385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211638" y="6356350"/>
            <a:ext cx="1763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8584E32-5186-3443-AA72-C0BE5BAC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61" r:id="rId9"/>
    <p:sldLayoutId id="2147484259" r:id="rId10"/>
    <p:sldLayoutId id="2147484262" r:id="rId11"/>
    <p:sldLayoutId id="2147484284" r:id="rId12"/>
    <p:sldLayoutId id="2147484285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 Narrow" pitchFamily="34" charset="0"/>
          <a:ea typeface="ＭＳ Ｐゴシック" charset="0"/>
          <a:cs typeface="Arial Narrow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ＭＳ Ｐゴシック" charset="0"/>
          <a:cs typeface="Arial Narrow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ＭＳ Ｐゴシック" charset="0"/>
          <a:cs typeface="Arial Narrow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ＭＳ Ｐゴシック" charset="0"/>
          <a:cs typeface="Arial Narrow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ＭＳ Ｐゴシック" charset="0"/>
          <a:cs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Arial Narrow" pitchFamily="34" charset="0"/>
          <a:ea typeface="Tahoma" pitchFamily="34" charset="0"/>
          <a:cs typeface="Tahoma" pitchFamily="34" charset="0"/>
        </a:defRPr>
      </a:lvl1pPr>
      <a:lvl2pPr marL="742950" indent="-285750" algn="r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" pitchFamily="34" charset="0"/>
          <a:ea typeface="Helvetica"/>
          <a:cs typeface="Tahoma" pitchFamily="34" charset="0"/>
        </a:defRPr>
      </a:lvl2pPr>
      <a:lvl3pPr marL="1143000" indent="-228600" algn="r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 pitchFamily="34" charset="0"/>
          <a:ea typeface="Helvetica"/>
          <a:cs typeface="Tahoma" pitchFamily="34" charset="0"/>
        </a:defRPr>
      </a:lvl3pPr>
      <a:lvl4pPr marL="1600200" indent="-228600" algn="r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 pitchFamily="34" charset="0"/>
          <a:ea typeface="Helvetica"/>
          <a:cs typeface="Tahoma" pitchFamily="34" charset="0"/>
        </a:defRPr>
      </a:lvl4pPr>
      <a:lvl5pPr marL="2057400" indent="-228600" algn="r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 pitchFamily="34" charset="0"/>
          <a:ea typeface="Helvetic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001547B-6433-4041-9DDD-42B8D376C6BE}" type="slidenum">
              <a:rPr lang="es-MX">
                <a:solidFill>
                  <a:srgbClr val="898989"/>
                </a:solidFill>
                <a:latin typeface="Calibri" charset="0"/>
                <a:cs typeface="Tahoma" charset="0"/>
              </a:rPr>
              <a:pPr/>
              <a:t>1</a:t>
            </a:fld>
            <a:endParaRPr lang="es-MX">
              <a:solidFill>
                <a:srgbClr val="898989"/>
              </a:solidFill>
              <a:latin typeface="Calibri" charset="0"/>
              <a:cs typeface="Tahoma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043608" y="1124744"/>
            <a:ext cx="7705725" cy="2232025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pt-BR" sz="3200" dirty="0" smtClean="0"/>
              <a:t>23° </a:t>
            </a:r>
            <a:r>
              <a:rPr lang="pt-BR" sz="3200" dirty="0" err="1" smtClean="0"/>
              <a:t>Congreso</a:t>
            </a:r>
            <a:r>
              <a:rPr lang="pt-BR" sz="3200" dirty="0" smtClean="0"/>
              <a:t> da Confederação </a:t>
            </a:r>
            <a:r>
              <a:rPr lang="pt-BR" sz="3200" dirty="0"/>
              <a:t>das Associações Comerciais e Empresariais do Brasil (</a:t>
            </a:r>
            <a:r>
              <a:rPr lang="pt-BR" sz="3200" dirty="0" smtClean="0"/>
              <a:t>CACB)</a:t>
            </a:r>
            <a:endParaRPr lang="es-CO" sz="32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s-CO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s-CO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sz="3600" b="1" dirty="0"/>
              <a:t>Palestra: O Papel das Entidades Empresariais na Promoção do Desenvolvimento Local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dirty="0" smtClean="0">
              <a:solidFill>
                <a:srgbClr val="002060"/>
              </a:solidFill>
              <a:ea typeface="Helvetica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dirty="0" smtClean="0">
                <a:solidFill>
                  <a:srgbClr val="002060"/>
                </a:solidFill>
                <a:ea typeface="Helvetica"/>
              </a:rPr>
              <a:t>Brasil,  13 de </a:t>
            </a:r>
            <a:r>
              <a:rPr lang="es-CO" dirty="0" err="1" smtClean="0">
                <a:solidFill>
                  <a:srgbClr val="002060"/>
                </a:solidFill>
                <a:ea typeface="Helvetica"/>
              </a:rPr>
              <a:t>Septembro</a:t>
            </a:r>
            <a:r>
              <a:rPr lang="es-CO" dirty="0" smtClean="0">
                <a:solidFill>
                  <a:srgbClr val="002060"/>
                </a:solidFill>
                <a:ea typeface="Helvetica"/>
              </a:rPr>
              <a:t> de 2013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904" y="0"/>
            <a:ext cx="8229600" cy="981075"/>
          </a:xfrm>
        </p:spPr>
        <p:txBody>
          <a:bodyPr/>
          <a:lstStyle/>
          <a:p>
            <a:r>
              <a:rPr lang="es-CO" dirty="0" smtClean="0"/>
              <a:t>En Colombia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616" y="1124744"/>
            <a:ext cx="7427912" cy="5380037"/>
          </a:xfrm>
        </p:spPr>
        <p:txBody>
          <a:bodyPr>
            <a:noAutofit/>
          </a:bodyPr>
          <a:lstStyle/>
          <a:p>
            <a:pPr algn="just"/>
            <a:endParaRPr lang="es-CO" dirty="0" smtClean="0"/>
          </a:p>
          <a:p>
            <a:pPr algn="just"/>
            <a:endParaRPr lang="es-CO" sz="3200" dirty="0"/>
          </a:p>
          <a:p>
            <a:pPr algn="just"/>
            <a:r>
              <a:rPr lang="es-CO" dirty="0"/>
              <a:t>La inflación se mantendrá controlada y por debajo del 2.6</a:t>
            </a:r>
            <a:r>
              <a:rPr lang="es-CO" dirty="0" smtClean="0"/>
              <a:t>%.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El desempleo en julio se situó en 9,9%, la tasa más baja para ese mes desde hace 10 años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03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58EB2-FC6A-46A6-B076-CF4AB223540E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496944" cy="981075"/>
          </a:xfrm>
        </p:spPr>
        <p:txBody>
          <a:bodyPr/>
          <a:lstStyle/>
          <a:p>
            <a:r>
              <a:rPr lang="es-ES" sz="2800" dirty="0" smtClean="0">
                <a:latin typeface="Arial Narrow" charset="0"/>
              </a:rPr>
              <a:t>la creación de empresas se incrementó en un 22% en julio y corrigió disminución de los primeros meses del año</a:t>
            </a:r>
            <a:endParaRPr lang="es-CO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63688" y="1198493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CO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Enero </a:t>
            </a:r>
            <a:r>
              <a:rPr lang="es-CO" sz="24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– </a:t>
            </a:r>
            <a:r>
              <a:rPr lang="es-CO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julio </a:t>
            </a:r>
            <a:r>
              <a:rPr lang="es-CO" sz="24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de 2013</a:t>
            </a:r>
            <a:endParaRPr lang="es-ES" sz="14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ea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28104" y="6567314"/>
            <a:ext cx="36718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CO" sz="1000" dirty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Fuente: RUES – Registro Único Empresarial y Social</a:t>
            </a:r>
            <a:r>
              <a:rPr lang="es-ES" sz="900" dirty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</a:rPr>
              <a:t> </a:t>
            </a:r>
            <a:endParaRPr lang="es-ES" dirty="0">
              <a:solidFill>
                <a:schemeClr val="accent4">
                  <a:lumMod val="75000"/>
                </a:schemeClr>
              </a:solidFill>
              <a:ea typeface="Times New Roman" pitchFamily="18" charset="0"/>
            </a:endParaRPr>
          </a:p>
        </p:txBody>
      </p:sp>
      <p:graphicFrame>
        <p:nvGraphicFramePr>
          <p:cNvPr id="9" name="5 Gráfico"/>
          <p:cNvGraphicFramePr>
            <a:graphicFrameLocks/>
          </p:cNvGraphicFramePr>
          <p:nvPr>
            <p:extLst/>
          </p:nvPr>
        </p:nvGraphicFramePr>
        <p:xfrm>
          <a:off x="971550" y="1628800"/>
          <a:ext cx="75608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55577" y="580526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En lo corrido del año la creación de empresas presenta una disminución de 1,3% con respecto  al mismo  periodo del  2012 </a:t>
            </a:r>
            <a:endParaRPr lang="es-CO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66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276872"/>
            <a:ext cx="7427912" cy="24476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3200" dirty="0" smtClean="0"/>
              <a:t>Lo que hace necesario transformarse para competir y competir con los mejores.</a:t>
            </a:r>
          </a:p>
          <a:p>
            <a:pPr algn="ctr">
              <a:buNone/>
            </a:pPr>
            <a:endParaRPr lang="es-ES" sz="3200" dirty="0" smtClean="0"/>
          </a:p>
          <a:p>
            <a:pPr algn="ctr">
              <a:buNone/>
            </a:pPr>
            <a:r>
              <a:rPr lang="es-ES" sz="3200" dirty="0" smtClean="0"/>
              <a:t>Por ello, la apuesta de la Red de Cámaras de Comercio es por la competitividad de Colombia.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395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Red de Cámaras de Comercio 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13</a:t>
            </a:fld>
            <a:endParaRPr lang="es-MX"/>
          </a:p>
        </p:txBody>
      </p:sp>
      <p:pic>
        <p:nvPicPr>
          <p:cNvPr id="5" name="4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1124744"/>
            <a:ext cx="5652628" cy="55967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366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14</a:t>
            </a:fld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3563888" y="3068960"/>
            <a:ext cx="2304256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COMPETITIVIDAD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3419872" y="1412776"/>
            <a:ext cx="2592288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INNOVACIÓN</a:t>
            </a: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6444208" y="3068960"/>
            <a:ext cx="2592288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EMPRENDIMIENTO</a:t>
            </a:r>
            <a:endParaRPr lang="es-ES" sz="1600" dirty="0"/>
          </a:p>
        </p:txBody>
      </p:sp>
      <p:sp>
        <p:nvSpPr>
          <p:cNvPr id="9" name="8 Elipse"/>
          <p:cNvSpPr/>
          <p:nvPr/>
        </p:nvSpPr>
        <p:spPr>
          <a:xfrm>
            <a:off x="179512" y="3068960"/>
            <a:ext cx="2592288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INFORMACIÓN</a:t>
            </a: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3419872" y="4869160"/>
            <a:ext cx="2592288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FORMALIZACIÓN</a:t>
            </a:r>
            <a:endParaRPr lang="es-ES" dirty="0"/>
          </a:p>
        </p:txBody>
      </p:sp>
      <p:cxnSp>
        <p:nvCxnSpPr>
          <p:cNvPr id="14" name="13 Forma"/>
          <p:cNvCxnSpPr>
            <a:stCxn id="7" idx="6"/>
            <a:endCxn id="8" idx="0"/>
          </p:cNvCxnSpPr>
          <p:nvPr/>
        </p:nvCxnSpPr>
        <p:spPr>
          <a:xfrm>
            <a:off x="6012160" y="2024844"/>
            <a:ext cx="1728192" cy="1044116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6" name="15 Forma"/>
          <p:cNvCxnSpPr>
            <a:stCxn id="8" idx="4"/>
            <a:endCxn id="10" idx="6"/>
          </p:cNvCxnSpPr>
          <p:nvPr/>
        </p:nvCxnSpPr>
        <p:spPr>
          <a:xfrm rot="5400000">
            <a:off x="6282190" y="4023066"/>
            <a:ext cx="1188132" cy="172819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17 Forma"/>
          <p:cNvCxnSpPr>
            <a:stCxn id="10" idx="2"/>
            <a:endCxn id="9" idx="4"/>
          </p:cNvCxnSpPr>
          <p:nvPr/>
        </p:nvCxnSpPr>
        <p:spPr>
          <a:xfrm rot="10800000">
            <a:off x="1475656" y="4293096"/>
            <a:ext cx="1944216" cy="118813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19 Forma"/>
          <p:cNvCxnSpPr>
            <a:stCxn id="9" idx="0"/>
            <a:endCxn id="7" idx="2"/>
          </p:cNvCxnSpPr>
          <p:nvPr/>
        </p:nvCxnSpPr>
        <p:spPr>
          <a:xfrm rot="5400000" flipH="1" flipV="1">
            <a:off x="1925706" y="1574794"/>
            <a:ext cx="1044116" cy="1944216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2" name="21 Conector recto de flecha"/>
          <p:cNvCxnSpPr>
            <a:stCxn id="7" idx="4"/>
            <a:endCxn id="6" idx="0"/>
          </p:cNvCxnSpPr>
          <p:nvPr/>
        </p:nvCxnSpPr>
        <p:spPr>
          <a:xfrm>
            <a:off x="4716016" y="263691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6" name="25 Conector recto de flecha"/>
          <p:cNvCxnSpPr>
            <a:stCxn id="6" idx="1"/>
            <a:endCxn id="9" idx="6"/>
          </p:cNvCxnSpPr>
          <p:nvPr/>
        </p:nvCxnSpPr>
        <p:spPr>
          <a:xfrm flipH="1">
            <a:off x="2771800" y="3681028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0" name="29 Conector recto de flecha"/>
          <p:cNvCxnSpPr>
            <a:stCxn id="6" idx="3"/>
            <a:endCxn id="8" idx="2"/>
          </p:cNvCxnSpPr>
          <p:nvPr/>
        </p:nvCxnSpPr>
        <p:spPr>
          <a:xfrm>
            <a:off x="5868144" y="3681028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2" name="31 Conector recto de flecha"/>
          <p:cNvCxnSpPr>
            <a:stCxn id="6" idx="2"/>
            <a:endCxn id="10" idx="0"/>
          </p:cNvCxnSpPr>
          <p:nvPr/>
        </p:nvCxnSpPr>
        <p:spPr>
          <a:xfrm>
            <a:off x="4716016" y="4293096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50" name="49 Flecha derecha"/>
          <p:cNvSpPr/>
          <p:nvPr/>
        </p:nvSpPr>
        <p:spPr>
          <a:xfrm>
            <a:off x="1331640" y="1124744"/>
            <a:ext cx="230425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Alianzas Estratégicas</a:t>
            </a:r>
            <a:endParaRPr lang="es-ES" dirty="0"/>
          </a:p>
        </p:txBody>
      </p:sp>
      <p:sp>
        <p:nvSpPr>
          <p:cNvPr id="51" name="50 Flecha abajo"/>
          <p:cNvSpPr/>
          <p:nvPr/>
        </p:nvSpPr>
        <p:spPr>
          <a:xfrm>
            <a:off x="7596336" y="1268760"/>
            <a:ext cx="1080120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smtClean="0"/>
              <a:t>Redes Regionales</a:t>
            </a:r>
            <a:endParaRPr lang="es-ES" dirty="0"/>
          </a:p>
        </p:txBody>
      </p:sp>
      <p:sp>
        <p:nvSpPr>
          <p:cNvPr id="53" name="52 Flecha izquierda"/>
          <p:cNvSpPr/>
          <p:nvPr/>
        </p:nvSpPr>
        <p:spPr>
          <a:xfrm>
            <a:off x="6516216" y="5373216"/>
            <a:ext cx="1656184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Brigadas</a:t>
            </a:r>
            <a:endParaRPr lang="es-ES" dirty="0"/>
          </a:p>
        </p:txBody>
      </p:sp>
      <p:sp>
        <p:nvSpPr>
          <p:cNvPr id="54" name="53 Flecha arriba"/>
          <p:cNvSpPr/>
          <p:nvPr/>
        </p:nvSpPr>
        <p:spPr>
          <a:xfrm>
            <a:off x="611559" y="4509120"/>
            <a:ext cx="864095" cy="21962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dirty="0" smtClean="0"/>
              <a:t>Cifras  y  Análisis para  la Competitividad</a:t>
            </a:r>
            <a:endParaRPr lang="es-ES" sz="1600" dirty="0"/>
          </a:p>
        </p:txBody>
      </p:sp>
      <p:sp>
        <p:nvSpPr>
          <p:cNvPr id="55" name="54 Flecha izquierda y derecha"/>
          <p:cNvSpPr/>
          <p:nvPr/>
        </p:nvSpPr>
        <p:spPr>
          <a:xfrm>
            <a:off x="3923928" y="3789040"/>
            <a:ext cx="1584176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Regiones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2398140" y="323364"/>
            <a:ext cx="6638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Estrategia de Confecámaras y de la Red de Cámaras </a:t>
            </a:r>
            <a:endParaRPr lang="es-CO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21534"/>
      </p:ext>
    </p:extLst>
  </p:cSld>
  <p:clrMapOvr>
    <a:masterClrMapping/>
  </p:clrMapOvr>
  <p:transition advTm="3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le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264696" cy="1944216"/>
          </a:xfrm>
        </p:spPr>
        <p:txBody>
          <a:bodyPr/>
          <a:lstStyle/>
          <a:p>
            <a:r>
              <a:rPr lang="es-CO" sz="4400" dirty="0" smtClean="0">
                <a:solidFill>
                  <a:srgbClr val="002060"/>
                </a:solidFill>
              </a:rPr>
              <a:t>Acciones por el Sistema de  Competitividad</a:t>
            </a:r>
            <a:endParaRPr lang="es-ES" sz="4400" dirty="0">
              <a:solidFill>
                <a:srgbClr val="00206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8F6AB47E-9C0C-4333-A33B-511B98D3454A}" type="slidenum">
              <a:rPr lang="es-CO" smtClean="0"/>
              <a:pPr algn="ctr">
                <a:defRPr/>
              </a:pPr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3393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itle"/>
          <p:cNvSpPr>
            <a:spLocks noGrp="1"/>
          </p:cNvSpPr>
          <p:nvPr>
            <p:ph type="title"/>
          </p:nvPr>
        </p:nvSpPr>
        <p:spPr>
          <a:xfrm>
            <a:off x="806896" y="144016"/>
            <a:ext cx="8229600" cy="980728"/>
          </a:xfrm>
        </p:spPr>
        <p:txBody>
          <a:bodyPr/>
          <a:lstStyle/>
          <a:p>
            <a:r>
              <a:rPr lang="es-ES" dirty="0" smtClean="0"/>
              <a:t>Construcción conjunta de Agenda de Competitividad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4FD6-3EBC-43EA-BC7D-25CDD169DF90}" type="slidenum">
              <a:rPr lang="es-MX" smtClean="0"/>
              <a:pPr/>
              <a:t>16</a:t>
            </a:fld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323528" y="587727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Arial Narrow" pitchFamily="34" charset="0"/>
              </a:rPr>
              <a:t>17%  de las acciones concluidas.</a:t>
            </a:r>
            <a:endParaRPr lang="es-MX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36014"/>
              </p:ext>
            </p:extLst>
          </p:nvPr>
        </p:nvGraphicFramePr>
        <p:xfrm>
          <a:off x="107504" y="1196752"/>
          <a:ext cx="8892481" cy="4500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814"/>
                <a:gridCol w="927847"/>
                <a:gridCol w="726141"/>
                <a:gridCol w="1344706"/>
                <a:gridCol w="1264023"/>
                <a:gridCol w="1290918"/>
                <a:gridCol w="1241032"/>
              </a:tblGrid>
              <a:tr h="50730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Categoría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Total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/>
                </a:tc>
              </a:tr>
              <a:tr h="313878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Educación 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78424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Instituciones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403412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Sofisticación de negocios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Infraestructura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46934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Mercado de bienes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57691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Innovación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01214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Preparación tecnológica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8524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Mercado laboral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36176"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</a:rPr>
                        <a:t>Mercado financiero</a:t>
                      </a:r>
                      <a:endParaRPr lang="es-CO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4195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103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60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w Cen MT Condensed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CO" sz="20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92" y="1248790"/>
            <a:ext cx="452012" cy="38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9876" y="1277841"/>
            <a:ext cx="1006180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6020" y="1268760"/>
            <a:ext cx="1006180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5520" y="1268760"/>
            <a:ext cx="1002965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semáforo_gri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1268760"/>
            <a:ext cx="1004400" cy="36303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51520" y="6381328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>
                <a:solidFill>
                  <a:srgbClr val="002060"/>
                </a:solidFill>
              </a:rPr>
              <a:t>Fuente. DNP</a:t>
            </a:r>
            <a:endParaRPr lang="es-CO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97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1043608" y="1196752"/>
            <a:ext cx="792088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19 acciones concluidas</a:t>
            </a: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endParaRPr lang="es-CO" sz="1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60 </a:t>
            </a:r>
            <a:r>
              <a:rPr lang="es-CO" sz="2800" b="1" dirty="0">
                <a:solidFill>
                  <a:srgbClr val="002060"/>
                </a:solidFill>
                <a:latin typeface="Arial Narrow" pitchFamily="34" charset="0"/>
              </a:rPr>
              <a:t>acciones con un avance mayor al 70</a:t>
            </a: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%.</a:t>
            </a: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endParaRPr lang="es-MX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11 </a:t>
            </a:r>
            <a:r>
              <a:rPr lang="es-CO" sz="2800" b="1" dirty="0">
                <a:solidFill>
                  <a:srgbClr val="002060"/>
                </a:solidFill>
                <a:latin typeface="Arial Narrow" pitchFamily="34" charset="0"/>
              </a:rPr>
              <a:t>acciones con un avance entre el 40% y el 70</a:t>
            </a: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%.</a:t>
            </a: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endParaRPr lang="es-MX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11 </a:t>
            </a:r>
            <a:r>
              <a:rPr lang="es-CO" sz="2800" b="1" dirty="0">
                <a:solidFill>
                  <a:srgbClr val="002060"/>
                </a:solidFill>
                <a:latin typeface="Arial Narrow" pitchFamily="34" charset="0"/>
              </a:rPr>
              <a:t>acciones con un avance menor al 40</a:t>
            </a: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%.</a:t>
            </a: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endParaRPr lang="es-MX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457200" lvl="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è"/>
            </a:pP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2 </a:t>
            </a:r>
            <a:r>
              <a:rPr lang="es-CO" sz="2800" b="1" dirty="0">
                <a:solidFill>
                  <a:srgbClr val="002060"/>
                </a:solidFill>
                <a:latin typeface="Arial Narrow" pitchFamily="34" charset="0"/>
              </a:rPr>
              <a:t>acciones  no reportan </a:t>
            </a:r>
            <a:r>
              <a:rPr lang="es-CO" sz="2800" b="1" dirty="0" smtClean="0">
                <a:solidFill>
                  <a:srgbClr val="002060"/>
                </a:solidFill>
                <a:latin typeface="Arial Narrow" pitchFamily="34" charset="0"/>
              </a:rPr>
              <a:t>avances.</a:t>
            </a:r>
            <a:endParaRPr lang="es-MX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" name="2 Title"/>
          <p:cNvSpPr>
            <a:spLocks noGrp="1"/>
          </p:cNvSpPr>
          <p:nvPr>
            <p:ph type="title"/>
          </p:nvPr>
        </p:nvSpPr>
        <p:spPr>
          <a:xfrm>
            <a:off x="806896" y="144016"/>
            <a:ext cx="8229600" cy="980728"/>
          </a:xfrm>
        </p:spPr>
        <p:txBody>
          <a:bodyPr/>
          <a:lstStyle/>
          <a:p>
            <a:r>
              <a:rPr lang="es-ES" dirty="0" smtClean="0"/>
              <a:t>Agenda de Competitividad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7C74FD6-3EBC-43EA-BC7D-25CDD169DF90}" type="slidenum">
              <a:rPr lang="es-MX" smtClean="0"/>
              <a:pPr algn="ctr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4837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 de las Comisiones Regionales de Competitividad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8888" y="1341438"/>
            <a:ext cx="7561584" cy="4895874"/>
          </a:xfrm>
        </p:spPr>
        <p:txBody>
          <a:bodyPr>
            <a:normAutofit/>
          </a:bodyPr>
          <a:lstStyle/>
          <a:p>
            <a:endParaRPr lang="es-CO" sz="4400" dirty="0" smtClean="0"/>
          </a:p>
          <a:p>
            <a:endParaRPr lang="es-CO" sz="4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18</a:t>
            </a:fld>
            <a:endParaRPr lang="es-MX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913544275"/>
              </p:ext>
            </p:extLst>
          </p:nvPr>
        </p:nvGraphicFramePr>
        <p:xfrm>
          <a:off x="1907704" y="1525240"/>
          <a:ext cx="6096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928107005"/>
              </p:ext>
            </p:extLst>
          </p:nvPr>
        </p:nvGraphicFramePr>
        <p:xfrm>
          <a:off x="1619672" y="1628800"/>
          <a:ext cx="68407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707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2864" y="1268760"/>
            <a:ext cx="7921624" cy="45259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CO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CO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CO" sz="4000" b="1" dirty="0" smtClean="0">
                <a:solidFill>
                  <a:srgbClr val="002060"/>
                </a:solidFill>
              </a:rPr>
              <a:t>Acciones </a:t>
            </a:r>
            <a:r>
              <a:rPr lang="es-CO" sz="4000" b="1" dirty="0">
                <a:solidFill>
                  <a:srgbClr val="002060"/>
                </a:solidFill>
              </a:rPr>
              <a:t>por un país cuya información permita</a:t>
            </a:r>
            <a:r>
              <a:rPr lang="es-CO" sz="4000" b="1" dirty="0" smtClean="0">
                <a:solidFill>
                  <a:srgbClr val="002060"/>
                </a:solidFill>
              </a:rPr>
              <a:t>: </a:t>
            </a:r>
          </a:p>
          <a:p>
            <a:pPr lvl="1"/>
            <a:r>
              <a:rPr lang="es-CO" sz="3600" b="1" dirty="0" smtClean="0">
                <a:solidFill>
                  <a:srgbClr val="002060"/>
                </a:solidFill>
              </a:rPr>
              <a:t>Construir </a:t>
            </a:r>
            <a:r>
              <a:rPr lang="es-CO" sz="3600" b="1" dirty="0">
                <a:solidFill>
                  <a:srgbClr val="002060"/>
                </a:solidFill>
              </a:rPr>
              <a:t>políticas públicas </a:t>
            </a:r>
            <a:endParaRPr lang="es-CO" sz="3600" b="1" dirty="0" smtClean="0">
              <a:solidFill>
                <a:srgbClr val="002060"/>
              </a:solidFill>
            </a:endParaRPr>
          </a:p>
          <a:p>
            <a:pPr lvl="1"/>
            <a:r>
              <a:rPr lang="es-CO" sz="3600" b="1" dirty="0" smtClean="0">
                <a:solidFill>
                  <a:srgbClr val="002060"/>
                </a:solidFill>
              </a:rPr>
              <a:t>Mejorar </a:t>
            </a:r>
            <a:r>
              <a:rPr lang="es-CO" sz="3600" b="1" dirty="0">
                <a:solidFill>
                  <a:srgbClr val="002060"/>
                </a:solidFill>
              </a:rPr>
              <a:t>las decisiones empresariales </a:t>
            </a:r>
            <a:endParaRPr lang="es-CO" sz="3600" b="1" dirty="0" smtClean="0">
              <a:solidFill>
                <a:srgbClr val="002060"/>
              </a:solidFill>
            </a:endParaRPr>
          </a:p>
          <a:p>
            <a:pPr lvl="1"/>
            <a:r>
              <a:rPr lang="es-CO" sz="3600" b="1" dirty="0" smtClean="0">
                <a:solidFill>
                  <a:srgbClr val="002060"/>
                </a:solidFill>
              </a:rPr>
              <a:t>Ser </a:t>
            </a:r>
            <a:r>
              <a:rPr lang="es-CO" sz="3600" b="1" dirty="0">
                <a:solidFill>
                  <a:srgbClr val="002060"/>
                </a:solidFill>
              </a:rPr>
              <a:t>más transparente</a:t>
            </a:r>
            <a:endParaRPr lang="es-CO" sz="3600" b="1" dirty="0"/>
          </a:p>
          <a:p>
            <a:endParaRPr lang="es-CO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92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001547B-6433-4041-9DDD-42B8D376C6BE}" type="slidenum">
              <a:rPr lang="es-MX">
                <a:solidFill>
                  <a:srgbClr val="898989"/>
                </a:solidFill>
                <a:latin typeface="Calibri" charset="0"/>
                <a:cs typeface="Tahoma" charset="0"/>
              </a:rPr>
              <a:pPr/>
              <a:t>2</a:t>
            </a:fld>
            <a:endParaRPr lang="es-MX">
              <a:solidFill>
                <a:srgbClr val="898989"/>
              </a:solidFill>
              <a:latin typeface="Calibri" charset="0"/>
              <a:cs typeface="Tahoma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043608" y="1124744"/>
            <a:ext cx="7705725" cy="2232025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endParaRPr lang="es-CO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s-CO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CO" sz="3600" b="1" dirty="0" smtClean="0">
                <a:solidFill>
                  <a:srgbClr val="002060"/>
                </a:solidFill>
              </a:rPr>
              <a:t>Panel: e</a:t>
            </a:r>
            <a:r>
              <a:rPr lang="pt-BR" sz="3600" b="1" dirty="0" smtClean="0">
                <a:cs typeface="Arial" pitchFamily="34" charset="0"/>
              </a:rPr>
              <a:t>l </a:t>
            </a:r>
            <a:r>
              <a:rPr lang="pt-BR" sz="3600" b="1" dirty="0">
                <a:cs typeface="Arial" pitchFamily="34" charset="0"/>
              </a:rPr>
              <a:t>Papel de </a:t>
            </a:r>
            <a:r>
              <a:rPr lang="pt-BR" sz="3600" b="1" dirty="0" err="1" smtClean="0">
                <a:cs typeface="Arial" pitchFamily="34" charset="0"/>
              </a:rPr>
              <a:t>las</a:t>
            </a:r>
            <a:r>
              <a:rPr lang="pt-BR" sz="3600" b="1" dirty="0" smtClean="0">
                <a:cs typeface="Arial" pitchFamily="34" charset="0"/>
              </a:rPr>
              <a:t> </a:t>
            </a:r>
            <a:r>
              <a:rPr lang="pt-BR" sz="3600" b="1" dirty="0" err="1" smtClean="0">
                <a:cs typeface="Arial" pitchFamily="34" charset="0"/>
              </a:rPr>
              <a:t>Agremiaciones</a:t>
            </a:r>
            <a:r>
              <a:rPr lang="pt-BR" sz="3600" b="1" dirty="0" smtClean="0">
                <a:cs typeface="Arial" pitchFamily="34" charset="0"/>
              </a:rPr>
              <a:t> </a:t>
            </a:r>
            <a:r>
              <a:rPr lang="pt-BR" sz="3600" b="1" dirty="0" err="1" smtClean="0">
                <a:cs typeface="Arial" pitchFamily="34" charset="0"/>
              </a:rPr>
              <a:t>en</a:t>
            </a:r>
            <a:r>
              <a:rPr lang="pt-BR" sz="3600" b="1" dirty="0" smtClean="0">
                <a:cs typeface="Arial" pitchFamily="34" charset="0"/>
              </a:rPr>
              <a:t> </a:t>
            </a:r>
            <a:r>
              <a:rPr lang="pt-BR" sz="3600" b="1" dirty="0">
                <a:cs typeface="Arial" pitchFamily="34" charset="0"/>
              </a:rPr>
              <a:t>la </a:t>
            </a:r>
            <a:r>
              <a:rPr lang="pt-BR" sz="3600" b="1" dirty="0" err="1">
                <a:cs typeface="Arial" pitchFamily="34" charset="0"/>
              </a:rPr>
              <a:t>Promoción</a:t>
            </a:r>
            <a:r>
              <a:rPr lang="pt-BR" sz="3600" b="1" dirty="0">
                <a:cs typeface="Arial" pitchFamily="34" charset="0"/>
              </a:rPr>
              <a:t> del </a:t>
            </a:r>
            <a:r>
              <a:rPr lang="pt-BR" sz="3600" b="1" dirty="0" err="1" smtClean="0">
                <a:cs typeface="Arial" pitchFamily="34" charset="0"/>
              </a:rPr>
              <a:t>Desarrollo</a:t>
            </a:r>
            <a:r>
              <a:rPr lang="pt-BR" sz="3600" b="1" dirty="0" smtClean="0">
                <a:cs typeface="Arial" pitchFamily="34" charset="0"/>
              </a:rPr>
              <a:t> </a:t>
            </a:r>
            <a:r>
              <a:rPr lang="pt-BR" sz="3600" b="1" dirty="0">
                <a:cs typeface="Arial" pitchFamily="34" charset="0"/>
              </a:rPr>
              <a:t>Local</a:t>
            </a:r>
            <a:r>
              <a:rPr lang="pt-BR" sz="4000" b="1" dirty="0">
                <a:cs typeface="Arial" pitchFamily="34" charset="0"/>
              </a:rPr>
              <a:t/>
            </a:r>
            <a:br>
              <a:rPr lang="pt-BR" sz="4000" b="1" dirty="0">
                <a:cs typeface="Arial" pitchFamily="34" charset="0"/>
              </a:rPr>
            </a:br>
            <a:endParaRPr lang="es-ES_tradnl" sz="4000" b="1" dirty="0"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800" dirty="0" smtClean="0">
                <a:cs typeface="Arial" pitchFamily="34" charset="0"/>
              </a:rPr>
              <a:t>Julián </a:t>
            </a:r>
            <a:r>
              <a:rPr lang="es-ES_tradnl" sz="2800" dirty="0">
                <a:cs typeface="Arial" pitchFamily="34" charset="0"/>
              </a:rPr>
              <a:t>Domínguez Rivera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800" dirty="0" smtClean="0">
                <a:cs typeface="Arial" pitchFamily="34" charset="0"/>
              </a:rPr>
              <a:t>Presidente</a:t>
            </a:r>
            <a:endParaRPr lang="es-ES_tradnl" sz="2800" dirty="0">
              <a:cs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dirty="0" smtClean="0">
              <a:solidFill>
                <a:srgbClr val="002060"/>
              </a:solidFill>
              <a:ea typeface="Helvetica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dirty="0" smtClean="0">
                <a:solidFill>
                  <a:srgbClr val="002060"/>
                </a:solidFill>
                <a:ea typeface="Helvetica"/>
              </a:rPr>
              <a:t>Brasil,  13 de Septiembre de 2013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541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2 Marcador de contenido"/>
          <p:cNvSpPr>
            <a:spLocks noGrp="1"/>
          </p:cNvSpPr>
          <p:nvPr>
            <p:ph idx="1"/>
          </p:nvPr>
        </p:nvSpPr>
        <p:spPr>
          <a:xfrm>
            <a:off x="971600" y="1052736"/>
            <a:ext cx="7920880" cy="5733256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</a:pPr>
            <a:endParaRPr lang="es-CO" dirty="0" smtClean="0"/>
          </a:p>
          <a:p>
            <a:pPr marL="0" indent="0" algn="just">
              <a:buFont typeface="Arial" charset="0"/>
              <a:buNone/>
            </a:pPr>
            <a:r>
              <a:rPr lang="es-CO" dirty="0" smtClean="0"/>
              <a:t>Estamos desarrollando un gran proyecto para modernizar la función de información que tiene origen en las Cámaras.</a:t>
            </a:r>
          </a:p>
          <a:p>
            <a:pPr marL="0" indent="0" algn="just">
              <a:buFont typeface="Arial" charset="0"/>
              <a:buNone/>
            </a:pPr>
            <a:endParaRPr lang="es-CO" dirty="0" smtClean="0"/>
          </a:p>
          <a:p>
            <a:pPr marL="0" indent="0" algn="just">
              <a:buFont typeface="Arial" charset="0"/>
              <a:buNone/>
            </a:pPr>
            <a:r>
              <a:rPr lang="es-CO" dirty="0" smtClean="0"/>
              <a:t>A partir del </a:t>
            </a:r>
            <a:r>
              <a:rPr lang="es-CO" b="1" dirty="0" smtClean="0"/>
              <a:t>RUES, la  mayor central de información de Colombia</a:t>
            </a:r>
            <a:r>
              <a:rPr lang="es-CO" dirty="0" smtClean="0"/>
              <a:t>: </a:t>
            </a:r>
          </a:p>
          <a:p>
            <a:pPr marL="342900" indent="-3429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s-ES" b="1" dirty="0">
                <a:solidFill>
                  <a:srgbClr val="002060"/>
                </a:solidFill>
              </a:rPr>
              <a:t>5 millones </a:t>
            </a:r>
            <a:r>
              <a:rPr lang="es-ES" dirty="0">
                <a:solidFill>
                  <a:srgbClr val="002060"/>
                </a:solidFill>
              </a:rPr>
              <a:t>de registros activos y </a:t>
            </a:r>
            <a:r>
              <a:rPr lang="es-ES" b="1" dirty="0">
                <a:solidFill>
                  <a:srgbClr val="002060"/>
                </a:solidFill>
              </a:rPr>
              <a:t>300 millones </a:t>
            </a:r>
            <a:r>
              <a:rPr lang="es-ES" dirty="0">
                <a:solidFill>
                  <a:srgbClr val="002060"/>
                </a:solidFill>
              </a:rPr>
              <a:t>de datos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marL="342900" lvl="1" indent="-3429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002060"/>
                </a:solidFill>
              </a:rPr>
              <a:t>580 </a:t>
            </a:r>
            <a:r>
              <a:rPr lang="es-ES" b="1" dirty="0">
                <a:solidFill>
                  <a:srgbClr val="002060"/>
                </a:solidFill>
              </a:rPr>
              <a:t>mil </a:t>
            </a:r>
            <a:r>
              <a:rPr lang="es-ES" dirty="0">
                <a:solidFill>
                  <a:srgbClr val="002060"/>
                </a:solidFill>
              </a:rPr>
              <a:t>operaciones anuales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marL="342900" lvl="1" indent="-3429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002060"/>
                </a:solidFill>
              </a:rPr>
              <a:t>10 </a:t>
            </a:r>
            <a:r>
              <a:rPr lang="es-ES" b="1" dirty="0">
                <a:solidFill>
                  <a:srgbClr val="002060"/>
                </a:solidFill>
              </a:rPr>
              <a:t>mil </a:t>
            </a:r>
            <a:r>
              <a:rPr lang="es-ES" dirty="0">
                <a:solidFill>
                  <a:srgbClr val="002060"/>
                </a:solidFill>
              </a:rPr>
              <a:t>usuarios mensuales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5pPr>
            <a:lvl6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6pPr>
            <a:lvl7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7pPr>
            <a:lvl8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8pPr>
            <a:lvl9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9pPr>
          </a:lstStyle>
          <a:p>
            <a:pPr algn="ctr"/>
            <a:fld id="{BF5330AF-B36A-4585-9973-97928E984AA0}" type="slidenum">
              <a:rPr lang="es-MX" sz="120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 algn="ctr"/>
              <a:t>20</a:t>
            </a:fld>
            <a:endParaRPr lang="es-MX" sz="1200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68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 smtClean="0">
                <a:solidFill>
                  <a:srgbClr val="002060"/>
                </a:solidFill>
              </a:rPr>
              <a:t>Esta gran central de información residente en las Cámaras de Comercio y en Confecámaras, ha permitido el análisis en temas de: </a:t>
            </a:r>
          </a:p>
          <a:p>
            <a:pPr marL="400050" lvl="1" indent="0" algn="just">
              <a:buNone/>
            </a:pPr>
            <a:endParaRPr lang="es-CO" dirty="0" smtClean="0">
              <a:solidFill>
                <a:srgbClr val="002060"/>
              </a:solidFill>
            </a:endParaRPr>
          </a:p>
          <a:p>
            <a:pPr lvl="1" algn="just"/>
            <a:r>
              <a:rPr lang="es-CO" dirty="0" smtClean="0">
                <a:solidFill>
                  <a:srgbClr val="002060"/>
                </a:solidFill>
              </a:rPr>
              <a:t>Demografía Empresarial </a:t>
            </a:r>
          </a:p>
          <a:p>
            <a:pPr lvl="1" algn="just"/>
            <a:r>
              <a:rPr lang="es-CO" dirty="0" smtClean="0">
                <a:solidFill>
                  <a:srgbClr val="002060"/>
                </a:solidFill>
              </a:rPr>
              <a:t>Formalización </a:t>
            </a:r>
          </a:p>
          <a:p>
            <a:pPr lvl="1" algn="just"/>
            <a:r>
              <a:rPr lang="es-CO" dirty="0" smtClean="0">
                <a:solidFill>
                  <a:srgbClr val="002060"/>
                </a:solidFill>
              </a:rPr>
              <a:t>Innovación </a:t>
            </a:r>
          </a:p>
          <a:p>
            <a:pPr lvl="1" algn="just"/>
            <a:r>
              <a:rPr lang="es-CO" dirty="0" smtClean="0">
                <a:solidFill>
                  <a:srgbClr val="002060"/>
                </a:solidFill>
              </a:rPr>
              <a:t>Exportaciones </a:t>
            </a:r>
          </a:p>
          <a:p>
            <a:pPr lvl="1" algn="just"/>
            <a:r>
              <a:rPr lang="es-CO" dirty="0" smtClean="0">
                <a:solidFill>
                  <a:srgbClr val="002060"/>
                </a:solidFill>
              </a:rPr>
              <a:t>Edad de las Empresas</a:t>
            </a:r>
          </a:p>
          <a:p>
            <a:pPr lvl="1" algn="just"/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36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le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264696" cy="1944216"/>
          </a:xfrm>
        </p:spPr>
        <p:txBody>
          <a:bodyPr/>
          <a:lstStyle/>
          <a:p>
            <a:r>
              <a:rPr lang="es-CO" sz="4400" dirty="0" smtClean="0">
                <a:solidFill>
                  <a:srgbClr val="002060"/>
                </a:solidFill>
              </a:rPr>
              <a:t>Acciones por la formalización para un país más sincero</a:t>
            </a:r>
            <a:endParaRPr lang="es-ES" sz="4400" dirty="0">
              <a:solidFill>
                <a:srgbClr val="00206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8F6AB47E-9C0C-4333-A33B-511B98D3454A}" type="slidenum">
              <a:rPr lang="es-CO" smtClean="0"/>
              <a:pPr algn="ctr">
                <a:defRPr/>
              </a:pPr>
              <a:t>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764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8888" y="752475"/>
            <a:ext cx="7669212" cy="5786438"/>
          </a:xfrm>
        </p:spPr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es-MX" sz="3200" b="1" dirty="0" smtClean="0"/>
          </a:p>
          <a:p>
            <a:pPr marL="0" indent="0" algn="just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endParaRPr lang="es-ES" sz="2600" dirty="0" smtClean="0"/>
          </a:p>
        </p:txBody>
      </p:sp>
      <p:sp>
        <p:nvSpPr>
          <p:cNvPr id="13315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5pPr>
            <a:lvl6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6pPr>
            <a:lvl7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7pPr>
            <a:lvl8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8pPr>
            <a:lvl9pPr algn="r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Tahoma" pitchFamily="34" charset="0"/>
              </a:defRPr>
            </a:lvl9pPr>
          </a:lstStyle>
          <a:p>
            <a:fld id="{F58FF6A5-572F-4728-8E8A-6D337B27D768}" type="slidenum">
              <a:rPr lang="es-MX" sz="1200">
                <a:solidFill>
                  <a:srgbClr val="898989"/>
                </a:solidFill>
                <a:latin typeface="Calibri" pitchFamily="34" charset="0"/>
              </a:rPr>
              <a:pPr/>
              <a:t>23</a:t>
            </a:fld>
            <a:endParaRPr lang="es-MX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331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25538"/>
            <a:ext cx="22860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762000" y="2413000"/>
            <a:ext cx="5884863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s-CO" sz="1200" dirty="0">
              <a:solidFill>
                <a:schemeClr val="tx2"/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Sensibilizados </a:t>
            </a:r>
            <a:r>
              <a:rPr lang="es-CO" sz="2800" b="1" dirty="0" smtClean="0">
                <a:solidFill>
                  <a:srgbClr val="7CAF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109.425</a:t>
            </a: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unidades informales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Formalizados </a:t>
            </a:r>
            <a:r>
              <a:rPr lang="es-CO" sz="2800" b="1" dirty="0" smtClean="0">
                <a:solidFill>
                  <a:srgbClr val="7CAF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38.469 </a:t>
            </a: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unidades </a:t>
            </a: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empresariales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Cobertura en </a:t>
            </a:r>
            <a:r>
              <a:rPr lang="es-CO" sz="2800" b="1" dirty="0" smtClean="0">
                <a:solidFill>
                  <a:srgbClr val="7CAF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778 </a:t>
            </a: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municipios </a:t>
            </a: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a nivel </a:t>
            </a: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nacional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Vinculación de </a:t>
            </a:r>
            <a:r>
              <a:rPr lang="es-CO" sz="2800" b="1" dirty="0">
                <a:solidFill>
                  <a:srgbClr val="7CAF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388</a:t>
            </a: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personas (Brigadistas).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Realización de </a:t>
            </a:r>
            <a:r>
              <a:rPr lang="es-CO" sz="2800" b="1" dirty="0">
                <a:solidFill>
                  <a:srgbClr val="7CAF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19</a:t>
            </a: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Talleres de Capacitación</a:t>
            </a: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s-CO" sz="2800" b="1" dirty="0">
                <a:solidFill>
                  <a:srgbClr val="7CAF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52</a:t>
            </a:r>
            <a:r>
              <a:rPr lang="es-CO" sz="2400" dirty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Cámaras de Comercio </a:t>
            </a:r>
            <a:r>
              <a:rPr lang="es-CO" sz="2400" dirty="0" smtClean="0">
                <a:solidFill>
                  <a:schemeClr val="tx2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participantes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101725"/>
            <a:ext cx="59626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806896" y="0"/>
            <a:ext cx="8229600" cy="981075"/>
          </a:xfrm>
        </p:spPr>
        <p:txBody>
          <a:bodyPr/>
          <a:lstStyle/>
          <a:p>
            <a:r>
              <a:rPr lang="es-CO" sz="2800" dirty="0" smtClean="0"/>
              <a:t>Lo que hemos hecho en Formalización </a:t>
            </a:r>
            <a:br>
              <a:rPr lang="es-CO" sz="2800" dirty="0" smtClean="0"/>
            </a:br>
            <a:r>
              <a:rPr lang="es-CO" sz="2800" dirty="0" smtClean="0"/>
              <a:t>con el Ministerio de Comercio, Industria y Turismo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382950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le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264696" cy="1944216"/>
          </a:xfrm>
        </p:spPr>
        <p:txBody>
          <a:bodyPr/>
          <a:lstStyle/>
          <a:p>
            <a:r>
              <a:rPr lang="es-CO" sz="4400" dirty="0" smtClean="0">
                <a:solidFill>
                  <a:srgbClr val="002060"/>
                </a:solidFill>
              </a:rPr>
              <a:t>Contribuyendo a crear Institucionalidad para el  emprendimiento</a:t>
            </a:r>
            <a:endParaRPr lang="es-ES" sz="4400" dirty="0">
              <a:solidFill>
                <a:srgbClr val="00206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8F6AB47E-9C0C-4333-A33B-511B98D3454A}" type="slidenum">
              <a:rPr lang="es-CO" smtClean="0"/>
              <a:pPr algn="ctr">
                <a:defRPr/>
              </a:pPr>
              <a:t>24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055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 de las Redes Regionales de  Emprendimiento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8888" y="1341438"/>
            <a:ext cx="7561584" cy="4895874"/>
          </a:xfrm>
        </p:spPr>
        <p:txBody>
          <a:bodyPr>
            <a:normAutofit/>
          </a:bodyPr>
          <a:lstStyle/>
          <a:p>
            <a:endParaRPr lang="es-CO" sz="4400" dirty="0" smtClean="0"/>
          </a:p>
          <a:p>
            <a:endParaRPr lang="es-CO" sz="4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25</a:t>
            </a:fld>
            <a:endParaRPr lang="es-MX"/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907704" y="13812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547482069"/>
              </p:ext>
            </p:extLst>
          </p:nvPr>
        </p:nvGraphicFramePr>
        <p:xfrm>
          <a:off x="1619672" y="1484784"/>
          <a:ext cx="70671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62802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le"/>
          <p:cNvSpPr>
            <a:spLocks noGrp="1"/>
          </p:cNvSpPr>
          <p:nvPr>
            <p:ph type="ctrTitle"/>
          </p:nvPr>
        </p:nvSpPr>
        <p:spPr>
          <a:xfrm>
            <a:off x="1763688" y="2564904"/>
            <a:ext cx="6264696" cy="1944216"/>
          </a:xfrm>
        </p:spPr>
        <p:txBody>
          <a:bodyPr/>
          <a:lstStyle/>
          <a:p>
            <a:r>
              <a:rPr lang="es-CO" sz="4400" dirty="0" smtClean="0">
                <a:solidFill>
                  <a:srgbClr val="002060"/>
                </a:solidFill>
              </a:rPr>
              <a:t>Una Red de Cámaras por  la Innovación</a:t>
            </a:r>
            <a:endParaRPr lang="es-ES" sz="4400" dirty="0">
              <a:solidFill>
                <a:srgbClr val="00206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8F6AB47E-9C0C-4333-A33B-511B98D3454A}" type="slidenum">
              <a:rPr lang="es-CO" smtClean="0"/>
              <a:pPr algn="ctr">
                <a:defRPr/>
              </a:pPr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61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971600" y="1124744"/>
            <a:ext cx="792088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>
              <a:buClr>
                <a:srgbClr val="00B050"/>
              </a:buClr>
              <a:buFont typeface="Wingdings" pitchFamily="2" charset="2"/>
              <a:buChar char="è"/>
            </a:pPr>
            <a:r>
              <a:rPr lang="es-CO" sz="2400" dirty="0" smtClean="0">
                <a:solidFill>
                  <a:srgbClr val="002060"/>
                </a:solidFill>
                <a:latin typeface="Arial Narrow" pitchFamily="34" charset="0"/>
              </a:rPr>
              <a:t> Conformación de 8 Alianzas Regionales para la Innovación, en convenio con Colciencias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è"/>
            </a:pPr>
            <a:endParaRPr lang="es-CO" sz="1400" dirty="0">
              <a:solidFill>
                <a:srgbClr val="002060"/>
              </a:solidFill>
              <a:latin typeface="Arial Narrow" pitchFamily="34" charset="0"/>
            </a:endParaRP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2060"/>
                </a:solidFill>
                <a:latin typeface="Arial Narrow" pitchFamily="34" charset="0"/>
              </a:rPr>
              <a:t>Caribe.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2060"/>
                </a:solidFill>
                <a:latin typeface="Arial Narrow" pitchFamily="34" charset="0"/>
              </a:rPr>
              <a:t>Antioquia y sus subregiones.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Pacífico.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Boyacá y </a:t>
            </a:r>
            <a:r>
              <a:rPr lang="es-MX" sz="2400" dirty="0" err="1" smtClean="0">
                <a:solidFill>
                  <a:srgbClr val="002060"/>
                </a:solidFill>
                <a:latin typeface="Arial Narrow" pitchFamily="34" charset="0"/>
              </a:rPr>
              <a:t>Santanderes</a:t>
            </a: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Eje Cafetero.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Bogotá Región.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Tolima y Huila.</a:t>
            </a:r>
          </a:p>
          <a:p>
            <a:pPr lvl="0">
              <a:buClr>
                <a:srgbClr val="00B05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Llanos Orientales</a:t>
            </a:r>
          </a:p>
          <a:p>
            <a:pPr marL="0" lvl="0" indent="0">
              <a:buClr>
                <a:srgbClr val="00B050"/>
              </a:buClr>
            </a:pPr>
            <a:endParaRPr lang="es-MX" sz="2400" dirty="0">
              <a:solidFill>
                <a:srgbClr val="002060"/>
              </a:solidFill>
              <a:latin typeface="Arial Narrow" pitchFamily="34" charset="0"/>
            </a:endParaRPr>
          </a:p>
          <a:p>
            <a:pPr marL="0" lvl="0" indent="0" algn="ctr">
              <a:buClr>
                <a:srgbClr val="00B050"/>
              </a:buClr>
            </a:pP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Participación de más de </a:t>
            </a:r>
            <a:r>
              <a:rPr lang="es-MX" sz="2400" b="1" dirty="0" smtClean="0">
                <a:solidFill>
                  <a:srgbClr val="002060"/>
                </a:solidFill>
                <a:latin typeface="Arial Narrow" pitchFamily="34" charset="0"/>
              </a:rPr>
              <a:t>5.000 empresarios </a:t>
            </a:r>
            <a:r>
              <a:rPr lang="es-MX" sz="2400" dirty="0" smtClean="0">
                <a:solidFill>
                  <a:srgbClr val="002060"/>
                </a:solidFill>
                <a:latin typeface="Arial Narrow" pitchFamily="34" charset="0"/>
              </a:rPr>
              <a:t>en talleres de sensibilización.</a:t>
            </a:r>
            <a:endParaRPr lang="es-MX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" name="2 Title"/>
          <p:cNvSpPr>
            <a:spLocks noGrp="1"/>
          </p:cNvSpPr>
          <p:nvPr>
            <p:ph type="title"/>
          </p:nvPr>
        </p:nvSpPr>
        <p:spPr>
          <a:xfrm>
            <a:off x="806896" y="144016"/>
            <a:ext cx="8229600" cy="98072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4FD6-3EBC-43EA-BC7D-25CDD169DF90}" type="slidenum">
              <a:rPr lang="es-MX" smtClean="0"/>
              <a:pPr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042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 Narrow" charset="0"/>
                <a:cs typeface="Arial Narrow" charset="0"/>
              </a:rPr>
              <a:t>En síntesis…</a:t>
            </a:r>
            <a:endParaRPr lang="es-ES" dirty="0">
              <a:latin typeface="Arial Narrow" charset="0"/>
              <a:cs typeface="Arial Narrow" charset="0"/>
            </a:endParaRP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1143000" y="1268760"/>
            <a:ext cx="7786688" cy="5112568"/>
          </a:xfrm>
        </p:spPr>
        <p:txBody>
          <a:bodyPr>
            <a:normAutofit/>
          </a:bodyPr>
          <a:lstStyle/>
          <a:p>
            <a:pPr lvl="0" algn="just">
              <a:buClr>
                <a:srgbClr val="92D050"/>
              </a:buClr>
              <a:buSzPct val="150000"/>
            </a:pPr>
            <a:r>
              <a:rPr lang="es-MX" sz="2400" dirty="0"/>
              <a:t>Las Cámaras de Comercio son la mejor respuesta para lograr una verdadera transformación </a:t>
            </a:r>
            <a:r>
              <a:rPr lang="es-MX" sz="2400" dirty="0" smtClean="0"/>
              <a:t>productiva dada su vocación de trabajo por el interés general.</a:t>
            </a:r>
            <a:endParaRPr lang="es-MX" sz="2400" dirty="0"/>
          </a:p>
          <a:p>
            <a:pPr lvl="0" algn="just">
              <a:lnSpc>
                <a:spcPct val="90000"/>
              </a:lnSpc>
              <a:spcBef>
                <a:spcPct val="0"/>
              </a:spcBef>
              <a:buClr>
                <a:srgbClr val="92D050"/>
              </a:buClr>
              <a:buSzPct val="150000"/>
              <a:buFont typeface="Arial" pitchFamily="34" charset="0"/>
              <a:buChar char="•"/>
            </a:pPr>
            <a:endParaRPr lang="es-MX" sz="2400" dirty="0" smtClean="0"/>
          </a:p>
          <a:p>
            <a:pPr lvl="0" algn="just">
              <a:buClr>
                <a:srgbClr val="92D050"/>
              </a:buClr>
              <a:buSzPct val="150000"/>
            </a:pPr>
            <a:r>
              <a:rPr lang="es-MX" sz="2400" dirty="0"/>
              <a:t>La estrategia </a:t>
            </a:r>
            <a:r>
              <a:rPr lang="es-MX" sz="2400" dirty="0" smtClean="0"/>
              <a:t>al </a:t>
            </a:r>
            <a:r>
              <a:rPr lang="es-MX" sz="2400" dirty="0"/>
              <a:t>2020 propende por un trabajo en red de las Cámaras de Comercio para aumentar la competitividad en Colombia, fortaleciendo procesos de formalización, buscando el emprendimiento y la innovación, y brindando información de calidad para la toma de decisiones de política pública y empresariales.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accent3"/>
              </a:buClr>
              <a:buSzPct val="150000"/>
              <a:buFont typeface="Arial" pitchFamily="34" charset="0"/>
              <a:buChar char="•"/>
            </a:pPr>
            <a:endParaRPr lang="es-MX" sz="2400" dirty="0"/>
          </a:p>
          <a:p>
            <a:pPr lvl="0" algn="just">
              <a:lnSpc>
                <a:spcPct val="90000"/>
              </a:lnSpc>
              <a:spcBef>
                <a:spcPct val="0"/>
              </a:spcBef>
              <a:buClr>
                <a:schemeClr val="accent3"/>
              </a:buClr>
              <a:buSzPct val="150000"/>
              <a:buFont typeface="Arial" pitchFamily="34" charset="0"/>
              <a:buChar char="•"/>
            </a:pPr>
            <a:endParaRPr lang="es-MX" sz="2400" dirty="0" smtClean="0"/>
          </a:p>
          <a:p>
            <a:pPr lvl="0" algn="just">
              <a:lnSpc>
                <a:spcPct val="90000"/>
              </a:lnSpc>
              <a:spcBef>
                <a:spcPct val="0"/>
              </a:spcBef>
              <a:buClr>
                <a:schemeClr val="accent3"/>
              </a:buClr>
              <a:buSzPct val="150000"/>
              <a:buFont typeface="Arial" pitchFamily="34" charset="0"/>
              <a:buChar char="•"/>
            </a:pPr>
            <a:endParaRPr lang="es-CO" sz="2400" dirty="0">
              <a:solidFill>
                <a:srgbClr val="002060"/>
              </a:solidFill>
              <a:latin typeface="Arial Narrow" charset="0"/>
              <a:ea typeface="Tahoma" charset="0"/>
              <a:cs typeface="Tahoma" charset="0"/>
            </a:endParaRPr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1E583FD-CB69-9B49-844F-FD021B684244}" type="slidenum">
              <a:rPr lang="es-MX">
                <a:solidFill>
                  <a:srgbClr val="898989"/>
                </a:solidFill>
                <a:latin typeface="Calibri" charset="0"/>
              </a:rPr>
              <a:pPr/>
              <a:t>28</a:t>
            </a:fld>
            <a:endParaRPr lang="es-MX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35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Título"/>
          <p:cNvSpPr>
            <a:spLocks noGrp="1"/>
          </p:cNvSpPr>
          <p:nvPr>
            <p:ph type="ctrTitle"/>
          </p:nvPr>
        </p:nvSpPr>
        <p:spPr>
          <a:xfrm>
            <a:off x="971600" y="3717032"/>
            <a:ext cx="7205195" cy="8640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7200" b="1" dirty="0" smtClean="0">
                <a:solidFill>
                  <a:srgbClr val="002060"/>
                </a:solidFill>
                <a:latin typeface="Arial Narrow" pitchFamily="34" charset="0"/>
              </a:rPr>
              <a:t>GRACIAS</a:t>
            </a:r>
            <a:endParaRPr lang="es-ES" sz="7200" b="1" dirty="0" smtClean="0">
              <a:solidFill>
                <a:srgbClr val="002060"/>
              </a:solidFill>
              <a:latin typeface="Arial Narrow" pitchFamily="34" charset="0"/>
              <a:cs typeface="Helvetica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7C74FD6-3EBC-43EA-BC7D-25CDD169DF90}" type="slidenum">
              <a:rPr lang="es-MX" smtClean="0"/>
              <a:pPr algn="ctr"/>
              <a:t>29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095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>
                <a:latin typeface="Arial Narrow" charset="0"/>
                <a:cs typeface="Arial Narrow" charset="0"/>
              </a:rPr>
              <a:t>Entorno Macroeconómico</a:t>
            </a:r>
            <a:br>
              <a:rPr lang="es-CO">
                <a:latin typeface="Arial Narrow" charset="0"/>
                <a:cs typeface="Arial Narrow" charset="0"/>
              </a:rPr>
            </a:br>
            <a:r>
              <a:rPr lang="es-CO" sz="2400">
                <a:latin typeface="Arial Narrow" charset="0"/>
                <a:cs typeface="Arial Narrow" charset="0"/>
              </a:rPr>
              <a:t>Internacional</a:t>
            </a:r>
            <a:endParaRPr lang="es-CO">
              <a:latin typeface="Arial Narrow" charset="0"/>
              <a:cs typeface="Arial Narrow" charset="0"/>
            </a:endParaRPr>
          </a:p>
        </p:txBody>
      </p:sp>
      <p:sp>
        <p:nvSpPr>
          <p:cNvPr id="717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636CAD3-129B-DF4E-9981-8EEB9CF02D1E}" type="slidenum">
              <a:rPr lang="es-MX">
                <a:solidFill>
                  <a:srgbClr val="898989"/>
                </a:solidFill>
                <a:latin typeface="Calibri" charset="0"/>
                <a:cs typeface="Tahoma" charset="0"/>
              </a:rPr>
              <a:pPr/>
              <a:t>3</a:t>
            </a:fld>
            <a:endParaRPr lang="es-MX">
              <a:solidFill>
                <a:srgbClr val="898989"/>
              </a:solidFill>
              <a:latin typeface="Calibri" charset="0"/>
              <a:cs typeface="Tahoma" charset="0"/>
            </a:endParaRPr>
          </a:p>
        </p:txBody>
      </p:sp>
      <p:pic>
        <p:nvPicPr>
          <p:cNvPr id="7173" name="Picture 2" descr="http://www.ecured.cu/images/5/5e/Planeta_Tier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403244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11 CuadroTexto"/>
          <p:cNvSpPr txBox="1">
            <a:spLocks noChangeArrowheads="1"/>
          </p:cNvSpPr>
          <p:nvPr/>
        </p:nvSpPr>
        <p:spPr bwMode="auto">
          <a:xfrm>
            <a:off x="1284288" y="1268413"/>
            <a:ext cx="6856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400" b="1" dirty="0">
                <a:solidFill>
                  <a:schemeClr val="tx2"/>
                </a:solidFill>
                <a:latin typeface="Arial Narrow"/>
                <a:cs typeface="Arial Narrow"/>
              </a:rPr>
              <a:t>Desaceleración </a:t>
            </a:r>
            <a:r>
              <a:rPr lang="es-CO" sz="2400" b="1" dirty="0" smtClean="0">
                <a:solidFill>
                  <a:schemeClr val="tx2"/>
                </a:solidFill>
                <a:latin typeface="Arial Narrow"/>
                <a:cs typeface="Arial Narrow"/>
              </a:rPr>
              <a:t>Externa</a:t>
            </a:r>
            <a:endParaRPr lang="es-CO" sz="2400" b="1" dirty="0">
              <a:solidFill>
                <a:schemeClr val="tx2"/>
              </a:solidFill>
              <a:latin typeface="Arial Narrow"/>
              <a:cs typeface="Arial Narrow"/>
            </a:endParaRPr>
          </a:p>
        </p:txBody>
      </p:sp>
      <p:sp>
        <p:nvSpPr>
          <p:cNvPr id="11" name="Llamada de flecha hacia abajo 10"/>
          <p:cNvSpPr/>
          <p:nvPr/>
        </p:nvSpPr>
        <p:spPr>
          <a:xfrm>
            <a:off x="1115616" y="1772816"/>
            <a:ext cx="7632848" cy="3096344"/>
          </a:xfrm>
          <a:prstGeom prst="downArrowCallout">
            <a:avLst>
              <a:gd name="adj1" fmla="val 32825"/>
              <a:gd name="adj2" fmla="val 25000"/>
              <a:gd name="adj3" fmla="val 18701"/>
              <a:gd name="adj4" fmla="val 7232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hangingPunct="1"/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Crecimiento esperado del PIB global del </a:t>
            </a:r>
            <a:r>
              <a:rPr lang="es-CO" sz="2800" b="1" dirty="0">
                <a:solidFill>
                  <a:srgbClr val="00284F"/>
                </a:solidFill>
                <a:latin typeface="Arial Narrow" charset="0"/>
                <a:cs typeface="Tahoma" charset="0"/>
              </a:rPr>
              <a:t>3,1% en 2013</a:t>
            </a:r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 </a:t>
            </a:r>
            <a:r>
              <a:rPr lang="es-CO" sz="2800" dirty="0" smtClean="0">
                <a:solidFill>
                  <a:srgbClr val="00284F"/>
                </a:solidFill>
                <a:latin typeface="Arial Narrow" charset="0"/>
                <a:cs typeface="Tahoma" charset="0"/>
              </a:rPr>
              <a:t/>
            </a:r>
            <a:br>
              <a:rPr lang="es-CO" sz="2800" dirty="0" smtClean="0">
                <a:solidFill>
                  <a:srgbClr val="00284F"/>
                </a:solidFill>
                <a:latin typeface="Arial Narrow" charset="0"/>
                <a:cs typeface="Tahoma" charset="0"/>
              </a:rPr>
            </a:br>
            <a:r>
              <a:rPr lang="es-CO" sz="2800" dirty="0" smtClean="0">
                <a:solidFill>
                  <a:srgbClr val="00284F"/>
                </a:solidFill>
                <a:latin typeface="Arial Narrow" charset="0"/>
                <a:cs typeface="Tahoma" charset="0"/>
              </a:rPr>
              <a:t>3,2</a:t>
            </a:r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%  </a:t>
            </a:r>
            <a:r>
              <a:rPr lang="es-CO" sz="2800" dirty="0" smtClean="0">
                <a:solidFill>
                  <a:srgbClr val="00284F"/>
                </a:solidFill>
                <a:latin typeface="Arial Narrow" charset="0"/>
                <a:cs typeface="Tahoma" charset="0"/>
              </a:rPr>
              <a:t>2012             4,0</a:t>
            </a:r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%  2011.  </a:t>
            </a:r>
          </a:p>
          <a:p>
            <a:pPr algn="ctr" eaLnBrk="1" hangingPunct="1"/>
            <a:endParaRPr lang="es-CO" sz="1600" dirty="0">
              <a:solidFill>
                <a:srgbClr val="00284F"/>
              </a:solidFill>
              <a:latin typeface="Arial Narrow" charset="0"/>
              <a:cs typeface="Tahoma" charset="0"/>
            </a:endParaRPr>
          </a:p>
          <a:p>
            <a:pPr algn="ctr" eaLnBrk="1" hangingPunct="1"/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Para Latinoamérica de </a:t>
            </a:r>
            <a:r>
              <a:rPr lang="es-CO" sz="2800" b="1" dirty="0">
                <a:solidFill>
                  <a:srgbClr val="00284F"/>
                </a:solidFill>
                <a:latin typeface="Arial Narrow" charset="0"/>
                <a:cs typeface="Tahoma" charset="0"/>
              </a:rPr>
              <a:t>3,0% en 2013</a:t>
            </a:r>
          </a:p>
          <a:p>
            <a:pPr algn="ctr" eaLnBrk="1" hangingPunct="1"/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3.2% </a:t>
            </a:r>
            <a:r>
              <a:rPr lang="es-CO" sz="2800" dirty="0" smtClean="0">
                <a:solidFill>
                  <a:srgbClr val="00284F"/>
                </a:solidFill>
                <a:latin typeface="Arial Narrow" charset="0"/>
                <a:cs typeface="Tahoma" charset="0"/>
              </a:rPr>
              <a:t>2012                  4,6</a:t>
            </a:r>
            <a:r>
              <a:rPr lang="es-CO" sz="2800" dirty="0">
                <a:solidFill>
                  <a:srgbClr val="00284F"/>
                </a:solidFill>
                <a:latin typeface="Arial Narrow" charset="0"/>
                <a:cs typeface="Tahoma" charset="0"/>
              </a:rPr>
              <a:t>% de 2011(*).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284288" y="6237312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rgbClr val="002060"/>
                </a:solidFill>
              </a:rPr>
              <a:t>(*) Fondo Monetario Internacional </a:t>
            </a:r>
            <a:endParaRPr lang="es-C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10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Hay un menor ritmo de crecimiento económico en la región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4</a:t>
            </a:fld>
            <a:endParaRPr lang="es-MX"/>
          </a:p>
        </p:txBody>
      </p:sp>
      <p:graphicFrame>
        <p:nvGraphicFramePr>
          <p:cNvPr id="7" name="2 Gráfico"/>
          <p:cNvGraphicFramePr/>
          <p:nvPr>
            <p:extLst>
              <p:ext uri="{D42A27DB-BD31-4B8C-83A1-F6EECF244321}">
                <p14:modId xmlns:p14="http://schemas.microsoft.com/office/powerpoint/2010/main" val="938674013"/>
              </p:ext>
            </p:extLst>
          </p:nvPr>
        </p:nvGraphicFramePr>
        <p:xfrm>
          <a:off x="1043608" y="1628800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5 Rectángulo"/>
          <p:cNvSpPr/>
          <p:nvPr/>
        </p:nvSpPr>
        <p:spPr>
          <a:xfrm>
            <a:off x="628000" y="6241252"/>
            <a:ext cx="58359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ES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Fuente</a:t>
            </a:r>
            <a:r>
              <a:rPr lang="es-E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World</a:t>
            </a:r>
            <a:r>
              <a:rPr lang="es-ES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es-ES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es-E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Grupo Banco Mundial.</a:t>
            </a:r>
            <a:endParaRPr lang="es-E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18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904" y="0"/>
            <a:ext cx="8229600" cy="981075"/>
          </a:xfrm>
        </p:spPr>
        <p:txBody>
          <a:bodyPr/>
          <a:lstStyle/>
          <a:p>
            <a:r>
              <a:rPr lang="es-ES" dirty="0">
                <a:cs typeface="Arial" pitchFamily="34" charset="0"/>
              </a:rPr>
              <a:t>Colombia tiene un crecimiento superior al de la región en los últimos 10 </a:t>
            </a:r>
            <a:r>
              <a:rPr lang="es-ES" dirty="0" smtClean="0">
                <a:cs typeface="Arial" pitchFamily="34" charset="0"/>
              </a:rPr>
              <a:t>años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6536" y="1052736"/>
            <a:ext cx="7427912" cy="53800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es-CO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CO" sz="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5</a:t>
            </a:fld>
            <a:endParaRPr lang="es-MX"/>
          </a:p>
        </p:txBody>
      </p:sp>
      <p:graphicFrame>
        <p:nvGraphicFramePr>
          <p:cNvPr id="6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413224"/>
              </p:ext>
            </p:extLst>
          </p:nvPr>
        </p:nvGraphicFramePr>
        <p:xfrm>
          <a:off x="1331640" y="1772816"/>
          <a:ext cx="6339159" cy="4373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7420305" y="1802002"/>
            <a:ext cx="1483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Colombia</a:t>
            </a:r>
            <a:endParaRPr lang="es-ES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420305" y="2745795"/>
            <a:ext cx="1483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Brasil</a:t>
            </a:r>
            <a:endParaRPr lang="es-ES" sz="15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7420305" y="4041939"/>
            <a:ext cx="20482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Estados Unidos</a:t>
            </a:r>
            <a:endParaRPr lang="es-ES" sz="15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481376" y="2169731"/>
            <a:ext cx="1483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Chile</a:t>
            </a:r>
            <a:endParaRPr lang="es-ES" sz="15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7420305" y="3729775"/>
            <a:ext cx="1483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México</a:t>
            </a:r>
            <a:endParaRPr lang="es-ES" sz="1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/>
          <p:nvPr/>
        </p:nvSpPr>
        <p:spPr>
          <a:xfrm>
            <a:off x="2195736" y="1408286"/>
            <a:ext cx="51299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Crecimiento anual PIB (Índice, base=100 año 2000)</a:t>
            </a:r>
            <a:endParaRPr lang="es-E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5 Rectángulo"/>
          <p:cNvSpPr/>
          <p:nvPr/>
        </p:nvSpPr>
        <p:spPr>
          <a:xfrm>
            <a:off x="628000" y="6241252"/>
            <a:ext cx="58359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ES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Fuente</a:t>
            </a:r>
            <a:r>
              <a:rPr lang="es-E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World</a:t>
            </a:r>
            <a:r>
              <a:rPr lang="es-ES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es-ES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es-E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Grupo Banco Mundial.</a:t>
            </a:r>
            <a:endParaRPr lang="es-E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88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dirty="0" smtClean="0">
                <a:latin typeface="Arial Narrow" charset="0"/>
              </a:rPr>
              <a:t>Colombia se mantiene en Competitividad entre 148 economías,  según el FEM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6</a:t>
            </a:fld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92"/>
          <a:stretch>
            <a:fillRect/>
          </a:stretch>
        </p:blipFill>
        <p:spPr bwMode="auto">
          <a:xfrm>
            <a:off x="619125" y="1412776"/>
            <a:ext cx="8524875" cy="445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3890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Arial Narrow" charset="0"/>
              </a:rPr>
              <a:t>Y de acuerdo con el Instituto Internacional para el Desarrollo (IMD)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9628-0A6B-A247-98D1-1738D4866EC7}" type="slidenum">
              <a:rPr lang="es-MX" smtClean="0"/>
              <a:pPr/>
              <a:t>7</a:t>
            </a:fld>
            <a:endParaRPr lang="es-MX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769"/>
              </p:ext>
            </p:extLst>
          </p:nvPr>
        </p:nvGraphicFramePr>
        <p:xfrm>
          <a:off x="1331640" y="1216496"/>
          <a:ext cx="5904656" cy="51816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905466"/>
                <a:gridCol w="1499595"/>
                <a:gridCol w="1499595"/>
              </a:tblGrid>
              <a:tr h="2520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País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Ranking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20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2013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2012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USA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s-ES" sz="20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Suiza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s-ES" sz="20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Hong Kong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Suecia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Singapure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Noruega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Canada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Emiratos Árabes Unidos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Alemania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Qatar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ES" sz="20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Chile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México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Perú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43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44</a:t>
                      </a:r>
                      <a:endParaRPr lang="es-ES" sz="20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Colombia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48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52</a:t>
                      </a:r>
                      <a:endParaRPr lang="es-E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Brasil  </a:t>
                      </a:r>
                      <a:endParaRPr lang="es-ES" sz="20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51</a:t>
                      </a:r>
                      <a:endParaRPr lang="es-ES" sz="20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46</a:t>
                      </a:r>
                      <a:endParaRPr lang="es-ES" sz="20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1026" name="Picture 2" descr="http://observatorioredesempresariales.files.wordpress.com/2012/05/imd.jpg?w=140&amp;h=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948" y="1182638"/>
            <a:ext cx="13335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380312" y="3068960"/>
            <a:ext cx="1512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002060"/>
                </a:solidFill>
              </a:rPr>
              <a:t>Colombia mejora 4  posiciones entre 60  economías </a:t>
            </a:r>
            <a:endParaRPr lang="es-C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7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2060848"/>
            <a:ext cx="3456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En cuanto a </a:t>
            </a:r>
            <a:r>
              <a:rPr lang="es-ES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Doing</a:t>
            </a:r>
            <a:r>
              <a:rPr lang="es-ES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Business, Colombia es la economía </a:t>
            </a:r>
            <a:r>
              <a:rPr lang="es-ES" sz="28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 Latinoamérica </a:t>
            </a:r>
            <a:r>
              <a:rPr lang="es-ES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que más progresos ha hecho en adoptar las mejores prácticas globales en los últimos años</a:t>
            </a:r>
            <a:endParaRPr lang="es-ES" sz="28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24744"/>
            <a:ext cx="395065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616" y="179052"/>
            <a:ext cx="7279824" cy="935182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Reformas nacionales y locales hacen más fácil   la apertura de empresas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1650940" y="1564602"/>
            <a:ext cx="5260499" cy="3815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683568" y="1316248"/>
            <a:ext cx="3256817" cy="5334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075" y="6527800"/>
            <a:ext cx="4136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10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700808"/>
            <a:ext cx="76995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La Ley de Formalización y Primer Empleo de 2010 redujo en más de un 40% el costo promedio de abrir una empresa.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Los Centros </a:t>
            </a:r>
            <a:r>
              <a:rPr lang="es-ES" sz="24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 Atención Empresarial (CAE</a:t>
            </a: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), </a:t>
            </a:r>
            <a:r>
              <a:rPr lang="es-MX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modelo creado por las Cámaras de Comercio para la prestación de un servicio simplificado de creación de empresas, a través de un esquema de Ventanilla Única, han permitido la </a:t>
            </a: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agilización </a:t>
            </a:r>
            <a:r>
              <a:rPr lang="es-ES" sz="24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 </a:t>
            </a: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los trámites (eficiencia en los registros y fusión de trámites).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24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fecamaras">
  <a:themeElements>
    <a:clrScheme name="Personalizado 1">
      <a:dk1>
        <a:sysClr val="windowText" lastClr="000000"/>
      </a:dk1>
      <a:lt1>
        <a:sysClr val="window" lastClr="FFFFFF"/>
      </a:lt1>
      <a:dk2>
        <a:srgbClr val="00356A"/>
      </a:dk2>
      <a:lt2>
        <a:srgbClr val="EEECE1"/>
      </a:lt2>
      <a:accent1>
        <a:srgbClr val="579CC9"/>
      </a:accent1>
      <a:accent2>
        <a:srgbClr val="F3BF07"/>
      </a:accent2>
      <a:accent3>
        <a:srgbClr val="88BF3C"/>
      </a:accent3>
      <a:accent4>
        <a:srgbClr val="00519E"/>
      </a:accent4>
      <a:accent5>
        <a:srgbClr val="4BACC6"/>
      </a:accent5>
      <a:accent6>
        <a:srgbClr val="F79646"/>
      </a:accent6>
      <a:hlink>
        <a:srgbClr val="00519E"/>
      </a:hlink>
      <a:folHlink>
        <a:srgbClr val="8BA6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36549</TotalTime>
  <Words>1057</Words>
  <Application>Microsoft Office PowerPoint</Application>
  <PresentationFormat>Presentación en pantalla (4:3)</PresentationFormat>
  <Paragraphs>298</Paragraphs>
  <Slides>29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41" baseType="lpstr">
      <vt:lpstr>MS PGothic</vt:lpstr>
      <vt:lpstr>Arial</vt:lpstr>
      <vt:lpstr>Arial Narrow</vt:lpstr>
      <vt:lpstr>Calibri</vt:lpstr>
      <vt:lpstr>Frutiger 75 Black</vt:lpstr>
      <vt:lpstr>Helvetica</vt:lpstr>
      <vt:lpstr>Osaka</vt:lpstr>
      <vt:lpstr>Tahoma</vt:lpstr>
      <vt:lpstr>Times New Roman</vt:lpstr>
      <vt:lpstr>Tw Cen MT Condensed</vt:lpstr>
      <vt:lpstr>Wingdings</vt:lpstr>
      <vt:lpstr>Confecamaras</vt:lpstr>
      <vt:lpstr>Presentación de PowerPoint</vt:lpstr>
      <vt:lpstr>Presentación de PowerPoint</vt:lpstr>
      <vt:lpstr>Entorno Macroeconómico Internacional</vt:lpstr>
      <vt:lpstr> Hay un menor ritmo de crecimiento económico en la región</vt:lpstr>
      <vt:lpstr>Colombia tiene un crecimiento superior al de la región en los últimos 10 años</vt:lpstr>
      <vt:lpstr>Colombia se mantiene en Competitividad entre 148 economías,  según el FEM</vt:lpstr>
      <vt:lpstr>Y de acuerdo con el Instituto Internacional para el Desarrollo (IMD) </vt:lpstr>
      <vt:lpstr>Presentación de PowerPoint</vt:lpstr>
      <vt:lpstr>Reformas nacionales y locales hacen más fácil   la apertura de empresas</vt:lpstr>
      <vt:lpstr>En Colombia </vt:lpstr>
      <vt:lpstr>la creación de empresas se incrementó en un 22% en julio y corrigió disminución de los primeros meses del año</vt:lpstr>
      <vt:lpstr>Presentación de PowerPoint</vt:lpstr>
      <vt:lpstr>Red de Cámaras de Comercio </vt:lpstr>
      <vt:lpstr>Presentación de PowerPoint</vt:lpstr>
      <vt:lpstr>Acciones por el Sistema de  Competitividad</vt:lpstr>
      <vt:lpstr>Construcción conjunta de Agenda de Competitividad</vt:lpstr>
      <vt:lpstr>Agenda de Competitividad</vt:lpstr>
      <vt:lpstr>Objetivos de las Comisiones Regionales de Competitividad</vt:lpstr>
      <vt:lpstr>Presentación de PowerPoint</vt:lpstr>
      <vt:lpstr>Presentación de PowerPoint</vt:lpstr>
      <vt:lpstr>Presentación de PowerPoint</vt:lpstr>
      <vt:lpstr>Acciones por la formalización para un país más sincero</vt:lpstr>
      <vt:lpstr>Lo que hemos hecho en Formalización  con el Ministerio de Comercio, Industria y Turismo</vt:lpstr>
      <vt:lpstr>Contribuyendo a crear Institucionalidad para el  emprendimiento</vt:lpstr>
      <vt:lpstr>Objetivos de las Redes Regionales de  Emprendimiento</vt:lpstr>
      <vt:lpstr>Una Red de Cámaras por  la Innovación</vt:lpstr>
      <vt:lpstr>Presentación de PowerPoint</vt:lpstr>
      <vt:lpstr>En síntesis…</vt:lpstr>
      <vt:lpstr>GRACIAS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Ivette Bello Bautista</dc:creator>
  <cp:lastModifiedBy>jcardona</cp:lastModifiedBy>
  <cp:revision>1029</cp:revision>
  <cp:lastPrinted>2013-09-01T13:03:52Z</cp:lastPrinted>
  <dcterms:created xsi:type="dcterms:W3CDTF">2012-03-15T21:05:23Z</dcterms:created>
  <dcterms:modified xsi:type="dcterms:W3CDTF">2013-09-12T00:06:42Z</dcterms:modified>
</cp:coreProperties>
</file>